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79" r:id="rId5"/>
    <p:sldId id="271" r:id="rId6"/>
    <p:sldId id="273" r:id="rId7"/>
    <p:sldId id="272" r:id="rId8"/>
    <p:sldId id="278" r:id="rId9"/>
    <p:sldId id="280" r:id="rId10"/>
    <p:sldId id="274" r:id="rId11"/>
    <p:sldId id="270" r:id="rId12"/>
    <p:sldId id="275"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C13C08-3E05-49CC-910C-7DE655495E36}">
          <p14:sldIdLst>
            <p14:sldId id="256"/>
            <p14:sldId id="257"/>
            <p14:sldId id="268"/>
            <p14:sldId id="279"/>
            <p14:sldId id="271"/>
            <p14:sldId id="273"/>
            <p14:sldId id="272"/>
            <p14:sldId id="278"/>
            <p14:sldId id="280"/>
            <p14:sldId id="274"/>
            <p14:sldId id="270"/>
            <p14:sldId id="275"/>
            <p14:sldId id="276"/>
          </p14:sldIdLst>
        </p14:section>
        <p14:section name="Untitled Section" id="{0CB15907-C225-47E9-98AE-B810AFB5C3C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D1452-5203-6D49-91B9-0AB5F7A39F00}" v="40" dt="2020-09-05T19:23:40.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0" autoAdjust="0"/>
    <p:restoredTop sz="94705"/>
  </p:normalViewPr>
  <p:slideViewPr>
    <p:cSldViewPr>
      <p:cViewPr varScale="1">
        <p:scale>
          <a:sx n="95" d="100"/>
          <a:sy n="95" d="100"/>
        </p:scale>
        <p:origin x="7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39112-29E7-4154-9F5F-78F5C1569956}" type="datetimeFigureOut">
              <a:rPr lang="en-GB" smtClean="0"/>
              <a:t>06/09/2020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276337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39112-29E7-4154-9F5F-78F5C1569956}" type="datetimeFigureOut">
              <a:rPr lang="en-GB" smtClean="0"/>
              <a:t>06/09/2020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228619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39112-29E7-4154-9F5F-78F5C1569956}" type="datetimeFigureOut">
              <a:rPr lang="en-GB" smtClean="0"/>
              <a:t>06/09/2020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319526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39112-29E7-4154-9F5F-78F5C1569956}" type="datetimeFigureOut">
              <a:rPr lang="en-GB" smtClean="0"/>
              <a:t>06/09/2020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D9D3F-A296-44EC-9158-C4FC7467599E}" type="slidenum">
              <a:rPr lang="en-GB" smtClean="0"/>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487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39112-29E7-4154-9F5F-78F5C1569956}" type="datetimeFigureOut">
              <a:rPr lang="en-GB" smtClean="0"/>
              <a:t>06/09/2020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297303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1F39112-29E7-4154-9F5F-78F5C1569956}" type="datetimeFigureOut">
              <a:rPr lang="en-GB" smtClean="0"/>
              <a:t>06/09/2020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197350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1F39112-29E7-4154-9F5F-78F5C1569956}" type="datetimeFigureOut">
              <a:rPr lang="en-GB" smtClean="0"/>
              <a:t>06/09/2020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367480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39112-29E7-4154-9F5F-78F5C1569956}" type="datetimeFigureOut">
              <a:rPr lang="en-GB" smtClean="0"/>
              <a:t>06/09/2020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3470461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39112-29E7-4154-9F5F-78F5C1569956}" type="datetimeFigureOut">
              <a:rPr lang="en-GB" smtClean="0"/>
              <a:t>06/09/2020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32777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39112-29E7-4154-9F5F-78F5C1569956}" type="datetimeFigureOut">
              <a:rPr lang="en-GB" smtClean="0"/>
              <a:t>06/09/2020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348982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F39112-29E7-4154-9F5F-78F5C1569956}" type="datetimeFigureOut">
              <a:rPr lang="en-GB" smtClean="0"/>
              <a:t>06/09/2020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409161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39112-29E7-4154-9F5F-78F5C1569956}" type="datetimeFigureOut">
              <a:rPr lang="en-GB" smtClean="0"/>
              <a:t>06/09/2020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185043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39112-29E7-4154-9F5F-78F5C1569956}" type="datetimeFigureOut">
              <a:rPr lang="en-GB" smtClean="0"/>
              <a:t>06/09/2020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106583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39112-29E7-4154-9F5F-78F5C1569956}" type="datetimeFigureOut">
              <a:rPr lang="en-GB" smtClean="0"/>
              <a:t>06/09/2020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425097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1F39112-29E7-4154-9F5F-78F5C1569956}" type="datetimeFigureOut">
              <a:rPr lang="en-GB" smtClean="0"/>
              <a:t>06/09/2020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219527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39112-29E7-4154-9F5F-78F5C1569956}" type="datetimeFigureOut">
              <a:rPr lang="en-GB" smtClean="0"/>
              <a:t>06/09/2020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276651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39112-29E7-4154-9F5F-78F5C1569956}" type="datetimeFigureOut">
              <a:rPr lang="en-GB" smtClean="0"/>
              <a:t>06/09/2020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D9D3F-A296-44EC-9158-C4FC7467599E}" type="slidenum">
              <a:rPr lang="en-GB" smtClean="0"/>
              <a:t>‹#›</a:t>
            </a:fld>
            <a:endParaRPr lang="en-GB"/>
          </a:p>
        </p:txBody>
      </p:sp>
    </p:spTree>
    <p:extLst>
      <p:ext uri="{BB962C8B-B14F-4D97-AF65-F5344CB8AC3E}">
        <p14:creationId xmlns:p14="http://schemas.microsoft.com/office/powerpoint/2010/main" val="64513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01F39112-29E7-4154-9F5F-78F5C1569956}" type="datetimeFigureOut">
              <a:rPr lang="en-GB" smtClean="0"/>
              <a:t>06/09/2020</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CFD9D3F-A296-44EC-9158-C4FC7467599E}" type="slidenum">
              <a:rPr lang="en-GB" smtClean="0"/>
              <a:t>‹#›</a:t>
            </a:fld>
            <a:endParaRPr lang="en-GB"/>
          </a:p>
        </p:txBody>
      </p:sp>
    </p:spTree>
    <p:extLst>
      <p:ext uri="{BB962C8B-B14F-4D97-AF65-F5344CB8AC3E}">
        <p14:creationId xmlns:p14="http://schemas.microsoft.com/office/powerpoint/2010/main" val="2658338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dmin@gaglebrook.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2780928"/>
            <a:ext cx="6400800" cy="3672408"/>
          </a:xfrm>
        </p:spPr>
        <p:txBody>
          <a:bodyPr>
            <a:normAutofit/>
          </a:bodyPr>
          <a:lstStyle/>
          <a:p>
            <a:endParaRPr lang="en-GB" dirty="0"/>
          </a:p>
          <a:p>
            <a:endParaRPr lang="en-GB" dirty="0">
              <a:solidFill>
                <a:srgbClr val="002060"/>
              </a:solidFill>
              <a:latin typeface="Arial Black" panose="020B0A04020102020204" pitchFamily="34" charset="0"/>
            </a:endParaRPr>
          </a:p>
          <a:p>
            <a:r>
              <a:rPr lang="en-GB" sz="5400" cap="none" dirty="0">
                <a:solidFill>
                  <a:schemeClr val="accent2">
                    <a:lumMod val="75000"/>
                  </a:schemeClr>
                </a:solidFill>
                <a:latin typeface="Twinkl Cursive Looped" panose="02000000000000000000" pitchFamily="2" charset="0"/>
              </a:rPr>
              <a:t>Welcome</a:t>
            </a:r>
          </a:p>
          <a:p>
            <a:pPr>
              <a:spcBef>
                <a:spcPts val="0"/>
              </a:spcBef>
            </a:pPr>
            <a:r>
              <a:rPr lang="en-GB" sz="3600" cap="none" dirty="0">
                <a:solidFill>
                  <a:schemeClr val="accent2">
                    <a:lumMod val="75000"/>
                  </a:schemeClr>
                </a:solidFill>
                <a:latin typeface="Twinkl Cursive Looped" panose="02000000000000000000" pitchFamily="2" charset="0"/>
              </a:rPr>
              <a:t>Early Years Unit </a:t>
            </a:r>
          </a:p>
          <a:p>
            <a:pPr>
              <a:spcBef>
                <a:spcPts val="0"/>
              </a:spcBef>
            </a:pPr>
            <a:r>
              <a:rPr lang="en-GB" sz="3600" cap="none" dirty="0">
                <a:solidFill>
                  <a:schemeClr val="accent2">
                    <a:lumMod val="75000"/>
                  </a:schemeClr>
                </a:solidFill>
                <a:latin typeface="Twinkl Cursive Looped" panose="02000000000000000000" pitchFamily="2" charset="0"/>
              </a:rPr>
              <a:t>September 2020</a:t>
            </a:r>
          </a:p>
          <a:p>
            <a:endParaRPr lang="en-GB" dirty="0">
              <a:solidFill>
                <a:srgbClr val="002060"/>
              </a:solidFill>
              <a:latin typeface="AvantGarde"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620688"/>
            <a:ext cx="2921104" cy="3068960"/>
          </a:xfrm>
          <a:prstGeom prst="rect">
            <a:avLst/>
          </a:prstGeom>
        </p:spPr>
      </p:pic>
    </p:spTree>
    <p:extLst>
      <p:ext uri="{BB962C8B-B14F-4D97-AF65-F5344CB8AC3E}">
        <p14:creationId xmlns:p14="http://schemas.microsoft.com/office/powerpoint/2010/main" val="159233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normAutofit/>
          </a:bodyPr>
          <a:lstStyle/>
          <a:p>
            <a:r>
              <a:rPr lang="en-GB" dirty="0">
                <a:solidFill>
                  <a:schemeClr val="accent2">
                    <a:lumMod val="75000"/>
                  </a:schemeClr>
                </a:solidFill>
                <a:latin typeface="AvantGarde" pitchFamily="34" charset="0"/>
              </a:rPr>
              <a:t>Phonics and reading</a:t>
            </a:r>
            <a:endParaRPr lang="en-GB" sz="2400" dirty="0">
              <a:solidFill>
                <a:schemeClr val="accent2">
                  <a:lumMod val="75000"/>
                </a:schemeClr>
              </a:solidFill>
              <a:latin typeface="AvantGarde" pitchFamily="34" charset="0"/>
            </a:endParaRPr>
          </a:p>
        </p:txBody>
      </p:sp>
      <p:sp>
        <p:nvSpPr>
          <p:cNvPr id="8" name="Content Placeholder 2"/>
          <p:cNvSpPr txBox="1">
            <a:spLocks/>
          </p:cNvSpPr>
          <p:nvPr/>
        </p:nvSpPr>
        <p:spPr>
          <a:xfrm>
            <a:off x="709853" y="2564904"/>
            <a:ext cx="7631084" cy="37444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cap="none" dirty="0">
                <a:latin typeface="Calibri" panose="020F0502020204030204" pitchFamily="34" charset="0"/>
                <a:cs typeface="Calibri" panose="020F0502020204030204" pitchFamily="34" charset="0"/>
              </a:rPr>
              <a:t>This is the scheme we use to teach phonics on a daily basis</a:t>
            </a:r>
          </a:p>
          <a:p>
            <a:r>
              <a:rPr lang="en-GB" cap="none" dirty="0">
                <a:latin typeface="Calibri" panose="020F0502020204030204" pitchFamily="34" charset="0"/>
                <a:cs typeface="Calibri" panose="020F0502020204030204" pitchFamily="34" charset="0"/>
              </a:rPr>
              <a:t>Each day we will learn a new letter sound with fun and interactive sessions</a:t>
            </a:r>
          </a:p>
          <a:p>
            <a:r>
              <a:rPr lang="en-GB" cap="none" dirty="0">
                <a:latin typeface="Calibri" panose="020F0502020204030204" pitchFamily="34" charset="0"/>
                <a:cs typeface="Calibri" panose="020F0502020204030204" pitchFamily="34" charset="0"/>
              </a:rPr>
              <a:t>We will send home sets of ‘Rotten Red’ words. These are words that cannot be decoded phonetically and just need to be learnt by sight.</a:t>
            </a:r>
          </a:p>
          <a:p>
            <a:r>
              <a:rPr lang="en-GB" cap="none" dirty="0">
                <a:latin typeface="Calibri" panose="020F0502020204030204" pitchFamily="34" charset="0"/>
                <a:cs typeface="Calibri" panose="020F0502020204030204" pitchFamily="34" charset="0"/>
              </a:rPr>
              <a:t>Later in the year reading books, linked to the RWI scheme will be sent home, we’ll tell you more about this later</a:t>
            </a:r>
          </a:p>
          <a:p>
            <a:r>
              <a:rPr lang="en-GB" cap="none" dirty="0">
                <a:latin typeface="Calibri" panose="020F0502020204030204" pitchFamily="34" charset="0"/>
                <a:cs typeface="Calibri" panose="020F0502020204030204" pitchFamily="34" charset="0"/>
              </a:rPr>
              <a:t>Remember we want children to learn to love reading so don’t push too hard (little &amp; often is the key) and it’s important to share </a:t>
            </a:r>
            <a:r>
              <a:rPr lang="en-GB" b="1" u="sng" cap="none" dirty="0">
                <a:latin typeface="Calibri" panose="020F0502020204030204" pitchFamily="34" charset="0"/>
                <a:cs typeface="Calibri" panose="020F0502020204030204" pitchFamily="34" charset="0"/>
              </a:rPr>
              <a:t>the joy of books </a:t>
            </a:r>
            <a:r>
              <a:rPr lang="en-GB" cap="none" dirty="0">
                <a:latin typeface="Calibri" panose="020F0502020204030204" pitchFamily="34" charset="0"/>
                <a:cs typeface="Calibri" panose="020F0502020204030204" pitchFamily="34" charset="0"/>
              </a:rPr>
              <a:t>by reading to / with your child </a:t>
            </a:r>
            <a:r>
              <a:rPr lang="en-GB" b="1" u="sng" cap="none" dirty="0">
                <a:latin typeface="Calibri" panose="020F0502020204030204" pitchFamily="34" charset="0"/>
                <a:cs typeface="Calibri" panose="020F0502020204030204" pitchFamily="34" charset="0"/>
              </a:rPr>
              <a:t>every day</a:t>
            </a:r>
            <a:r>
              <a:rPr lang="en-GB" cap="none" dirty="0">
                <a:latin typeface="Calibri" panose="020F0502020204030204" pitchFamily="34" charset="0"/>
                <a:cs typeface="Calibri" panose="020F0502020204030204" pitchFamily="34" charset="0"/>
              </a:rPr>
              <a:t>, at bedtime or anytime of the day. </a:t>
            </a:r>
          </a:p>
          <a:p>
            <a:pPr marL="0" indent="0">
              <a:spcBef>
                <a:spcPts val="0"/>
              </a:spcBef>
              <a:buFont typeface="Arial" panose="020B0604020202020204" pitchFamily="34" charset="0"/>
              <a:buNone/>
            </a:pPr>
            <a:endParaRPr lang="en-GB" sz="2200" cap="none" dirty="0">
              <a:solidFill>
                <a:schemeClr val="accent2">
                  <a:lumMod val="75000"/>
                </a:schemeClr>
              </a:solidFill>
              <a:latin typeface="Twinkl Cursive Looped"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075" y="1412776"/>
            <a:ext cx="3770640" cy="1042395"/>
          </a:xfrm>
          <a:prstGeom prst="rect">
            <a:avLst/>
          </a:prstGeom>
        </p:spPr>
      </p:pic>
    </p:spTree>
    <p:extLst>
      <p:ext uri="{BB962C8B-B14F-4D97-AF65-F5344CB8AC3E}">
        <p14:creationId xmlns:p14="http://schemas.microsoft.com/office/powerpoint/2010/main" val="117581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lstStyle/>
          <a:p>
            <a:r>
              <a:rPr lang="en-GB" dirty="0">
                <a:solidFill>
                  <a:schemeClr val="accent2">
                    <a:lumMod val="75000"/>
                  </a:schemeClr>
                </a:solidFill>
                <a:latin typeface="AvantGarde" pitchFamily="34" charset="0"/>
              </a:rPr>
              <a:t>Reading in Reception</a:t>
            </a:r>
          </a:p>
        </p:txBody>
      </p:sp>
      <p:sp>
        <p:nvSpPr>
          <p:cNvPr id="3" name="Content Placeholder 2"/>
          <p:cNvSpPr>
            <a:spLocks noGrp="1"/>
          </p:cNvSpPr>
          <p:nvPr>
            <p:ph sz="quarter" idx="13"/>
          </p:nvPr>
        </p:nvSpPr>
        <p:spPr>
          <a:xfrm>
            <a:off x="709852" y="1628801"/>
            <a:ext cx="7822588" cy="4437951"/>
          </a:xfrm>
        </p:spPr>
        <p:txBody>
          <a:bodyPr>
            <a:normAutofit/>
          </a:bodyPr>
          <a:lstStyle/>
          <a:p>
            <a:pPr marL="0" indent="0">
              <a:spcBef>
                <a:spcPts val="0"/>
              </a:spcBef>
              <a:buNone/>
            </a:pPr>
            <a:r>
              <a:rPr lang="en-GB" sz="2400" cap="none" dirty="0">
                <a:latin typeface="Calibri" panose="020F0502020204030204" pitchFamily="34" charset="0"/>
                <a:cs typeface="Calibri" panose="020F0502020204030204" pitchFamily="34" charset="0"/>
              </a:rPr>
              <a:t>Although we will not be sending any reading books home for the first term </a:t>
            </a:r>
            <a:r>
              <a:rPr lang="en-GB" sz="2400" cap="none">
                <a:latin typeface="Calibri" panose="020F0502020204030204" pitchFamily="34" charset="0"/>
                <a:cs typeface="Calibri" panose="020F0502020204030204" pitchFamily="34" charset="0"/>
              </a:rPr>
              <a:t>we still want </a:t>
            </a:r>
            <a:r>
              <a:rPr lang="en-GB" sz="2400" cap="none" dirty="0">
                <a:latin typeface="Calibri" panose="020F0502020204030204" pitchFamily="34" charset="0"/>
                <a:cs typeface="Calibri" panose="020F0502020204030204" pitchFamily="34" charset="0"/>
              </a:rPr>
              <a:t>to help support and encourage a love of reading, so in the meantime we will be sending home a </a:t>
            </a:r>
            <a:r>
              <a:rPr lang="en-GB" sz="2400" b="1" cap="none" dirty="0">
                <a:latin typeface="Calibri" panose="020F0502020204030204" pitchFamily="34" charset="0"/>
                <a:cs typeface="Calibri" panose="020F0502020204030204" pitchFamily="34" charset="0"/>
              </a:rPr>
              <a:t>‘Share at home’ </a:t>
            </a:r>
            <a:r>
              <a:rPr lang="en-GB" sz="2400" cap="none" dirty="0">
                <a:latin typeface="Calibri" panose="020F0502020204030204" pitchFamily="34" charset="0"/>
                <a:cs typeface="Calibri" panose="020F0502020204030204" pitchFamily="34" charset="0"/>
              </a:rPr>
              <a:t>book</a:t>
            </a:r>
            <a:r>
              <a:rPr lang="en-GB" sz="2400" b="1" cap="none" dirty="0">
                <a:latin typeface="Calibri" panose="020F0502020204030204" pitchFamily="34" charset="0"/>
                <a:cs typeface="Calibri" panose="020F0502020204030204" pitchFamily="34" charset="0"/>
              </a:rPr>
              <a:t> </a:t>
            </a:r>
            <a:r>
              <a:rPr lang="en-GB" sz="2400" cap="none" dirty="0">
                <a:latin typeface="Calibri" panose="020F0502020204030204" pitchFamily="34" charset="0"/>
                <a:cs typeface="Calibri" panose="020F0502020204030204" pitchFamily="34" charset="0"/>
              </a:rPr>
              <a:t>for you to enjoy with your child. These will be good quality picture books, which the children will bring home on Fridays, for you to read and enjoy with them over the weekend, then please return them to school on the Monday so they can be ‘quarantined’ for 3 or 4  days before they go home with another child the following Friday.  </a:t>
            </a:r>
            <a:endParaRPr lang="en-GB" sz="2200" cap="none" dirty="0">
              <a:latin typeface="Calibri" panose="020F0502020204030204" pitchFamily="34" charset="0"/>
              <a:cs typeface="Calibri" panose="020F0502020204030204" pitchFamily="34" charset="0"/>
            </a:endParaRPr>
          </a:p>
          <a:p>
            <a:pPr>
              <a:spcBef>
                <a:spcPts val="0"/>
              </a:spcBef>
            </a:pPr>
            <a:endParaRPr lang="en-GB" sz="2200" cap="none" dirty="0">
              <a:solidFill>
                <a:schemeClr val="accent2">
                  <a:lumMod val="75000"/>
                </a:schemeClr>
              </a:solidFill>
              <a:latin typeface="Twinkl Cursive Looped" panose="02000000000000000000" pitchFamily="2" charset="0"/>
            </a:endParaRPr>
          </a:p>
        </p:txBody>
      </p:sp>
    </p:spTree>
    <p:extLst>
      <p:ext uri="{BB962C8B-B14F-4D97-AF65-F5344CB8AC3E}">
        <p14:creationId xmlns:p14="http://schemas.microsoft.com/office/powerpoint/2010/main" val="358503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normAutofit/>
          </a:bodyPr>
          <a:lstStyle/>
          <a:p>
            <a:r>
              <a:rPr lang="en-GB" dirty="0">
                <a:solidFill>
                  <a:schemeClr val="accent2">
                    <a:lumMod val="75000"/>
                  </a:schemeClr>
                </a:solidFill>
                <a:latin typeface="AvantGarde" pitchFamily="34" charset="0"/>
              </a:rPr>
              <a:t>Behaviour</a:t>
            </a:r>
            <a:endParaRPr lang="en-GB" sz="2400" dirty="0">
              <a:solidFill>
                <a:schemeClr val="accent2">
                  <a:lumMod val="75000"/>
                </a:schemeClr>
              </a:solidFill>
              <a:latin typeface="AvantGarde" pitchFamily="34" charset="0"/>
            </a:endParaRPr>
          </a:p>
        </p:txBody>
      </p:sp>
      <p:sp>
        <p:nvSpPr>
          <p:cNvPr id="8" name="Content Placeholder 2"/>
          <p:cNvSpPr txBox="1">
            <a:spLocks/>
          </p:cNvSpPr>
          <p:nvPr/>
        </p:nvSpPr>
        <p:spPr>
          <a:xfrm>
            <a:off x="709852" y="1628801"/>
            <a:ext cx="7894595" cy="468051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spcBef>
                <a:spcPts val="0"/>
              </a:spcBef>
            </a:pPr>
            <a:r>
              <a:rPr lang="en-GB" sz="1800" cap="none" dirty="0">
                <a:latin typeface="Calibri" panose="020F0502020204030204" pitchFamily="34" charset="0"/>
                <a:cs typeface="Calibri" panose="020F0502020204030204" pitchFamily="34" charset="0"/>
              </a:rPr>
              <a:t>We will discuss and agree ‘class rules’ with the children during the first few weeks </a:t>
            </a:r>
          </a:p>
          <a:p>
            <a:pPr>
              <a:spcBef>
                <a:spcPts val="0"/>
              </a:spcBef>
            </a:pPr>
            <a:r>
              <a:rPr lang="en-GB" sz="1800" cap="none" dirty="0">
                <a:latin typeface="Calibri" panose="020F0502020204030204" pitchFamily="34" charset="0"/>
                <a:cs typeface="Calibri" panose="020F0502020204030204" pitchFamily="34" charset="0"/>
              </a:rPr>
              <a:t>We will remind the children that at </a:t>
            </a:r>
            <a:r>
              <a:rPr lang="en-GB" sz="1800" cap="none" dirty="0" err="1">
                <a:latin typeface="Calibri" panose="020F0502020204030204" pitchFamily="34" charset="0"/>
                <a:cs typeface="Calibri" panose="020F0502020204030204" pitchFamily="34" charset="0"/>
              </a:rPr>
              <a:t>Gagle</a:t>
            </a:r>
            <a:r>
              <a:rPr lang="en-GB" sz="1800" cap="none" dirty="0">
                <a:latin typeface="Calibri" panose="020F0502020204030204" pitchFamily="34" charset="0"/>
                <a:cs typeface="Calibri" panose="020F0502020204030204" pitchFamily="34" charset="0"/>
              </a:rPr>
              <a:t> Brook we care about:</a:t>
            </a:r>
          </a:p>
          <a:p>
            <a:pPr lvl="2">
              <a:spcBef>
                <a:spcPts val="0"/>
              </a:spcBef>
            </a:pPr>
            <a:r>
              <a:rPr lang="en-GB" sz="1800" cap="none" dirty="0">
                <a:latin typeface="Calibri" panose="020F0502020204030204" pitchFamily="34" charset="0"/>
                <a:cs typeface="Calibri" panose="020F0502020204030204" pitchFamily="34" charset="0"/>
              </a:rPr>
              <a:t>Our learning</a:t>
            </a:r>
          </a:p>
          <a:p>
            <a:pPr lvl="2">
              <a:spcBef>
                <a:spcPts val="0"/>
              </a:spcBef>
            </a:pPr>
            <a:r>
              <a:rPr lang="en-GB" sz="1800" cap="none" dirty="0">
                <a:latin typeface="Calibri" panose="020F0502020204030204" pitchFamily="34" charset="0"/>
                <a:cs typeface="Calibri" panose="020F0502020204030204" pitchFamily="34" charset="0"/>
              </a:rPr>
              <a:t>Each other and </a:t>
            </a:r>
          </a:p>
          <a:p>
            <a:pPr lvl="2">
              <a:spcBef>
                <a:spcPts val="0"/>
              </a:spcBef>
            </a:pPr>
            <a:r>
              <a:rPr lang="en-GB" sz="1800" cap="none" dirty="0">
                <a:latin typeface="Calibri" panose="020F0502020204030204" pitchFamily="34" charset="0"/>
                <a:cs typeface="Calibri" panose="020F0502020204030204" pitchFamily="34" charset="0"/>
              </a:rPr>
              <a:t>The world around us</a:t>
            </a:r>
          </a:p>
          <a:p>
            <a:pPr>
              <a:spcBef>
                <a:spcPts val="0"/>
              </a:spcBef>
            </a:pPr>
            <a:r>
              <a:rPr lang="en-GB" sz="1800" cap="none" dirty="0">
                <a:latin typeface="Calibri" panose="020F0502020204030204" pitchFamily="34" charset="0"/>
                <a:cs typeface="Calibri" panose="020F0502020204030204" pitchFamily="34" charset="0"/>
              </a:rPr>
              <a:t> Remember ‘STEP’:</a:t>
            </a:r>
          </a:p>
          <a:p>
            <a:pPr marL="914400" lvl="2" indent="0">
              <a:spcBef>
                <a:spcPts val="0"/>
              </a:spcBef>
              <a:buNone/>
            </a:pPr>
            <a:r>
              <a:rPr lang="en-GB" sz="1800" cap="none" dirty="0">
                <a:solidFill>
                  <a:srgbClr val="0070C0"/>
                </a:solidFill>
                <a:latin typeface="Calibri" panose="020F0502020204030204" pitchFamily="34" charset="0"/>
                <a:cs typeface="Calibri" panose="020F0502020204030204" pitchFamily="34" charset="0"/>
              </a:rPr>
              <a:t>S</a:t>
            </a:r>
            <a:r>
              <a:rPr lang="en-GB" sz="1800" cap="none" dirty="0">
                <a:latin typeface="Calibri" panose="020F0502020204030204" pitchFamily="34" charset="0"/>
                <a:cs typeface="Calibri" panose="020F0502020204030204" pitchFamily="34" charset="0"/>
              </a:rPr>
              <a:t>ay</a:t>
            </a:r>
          </a:p>
          <a:p>
            <a:pPr marL="914400" lvl="2" indent="0">
              <a:spcBef>
                <a:spcPts val="0"/>
              </a:spcBef>
              <a:buNone/>
            </a:pPr>
            <a:r>
              <a:rPr lang="en-GB" sz="1800" cap="none" dirty="0">
                <a:solidFill>
                  <a:srgbClr val="0070C0"/>
                </a:solidFill>
                <a:latin typeface="Calibri" panose="020F0502020204030204" pitchFamily="34" charset="0"/>
                <a:cs typeface="Calibri" panose="020F0502020204030204" pitchFamily="34" charset="0"/>
              </a:rPr>
              <a:t>T</a:t>
            </a:r>
            <a:r>
              <a:rPr lang="en-GB" sz="1800" cap="none" dirty="0">
                <a:latin typeface="Calibri" panose="020F0502020204030204" pitchFamily="34" charset="0"/>
                <a:cs typeface="Calibri" panose="020F0502020204030204" pitchFamily="34" charset="0"/>
              </a:rPr>
              <a:t>hank you</a:t>
            </a:r>
          </a:p>
          <a:p>
            <a:pPr marL="914400" lvl="2" indent="0">
              <a:spcBef>
                <a:spcPts val="0"/>
              </a:spcBef>
              <a:buNone/>
            </a:pPr>
            <a:r>
              <a:rPr lang="en-GB" sz="1800" cap="none" dirty="0">
                <a:solidFill>
                  <a:srgbClr val="0070C0"/>
                </a:solidFill>
                <a:latin typeface="Calibri" panose="020F0502020204030204" pitchFamily="34" charset="0"/>
                <a:cs typeface="Calibri" panose="020F0502020204030204" pitchFamily="34" charset="0"/>
              </a:rPr>
              <a:t>E</a:t>
            </a:r>
            <a:r>
              <a:rPr lang="en-GB" sz="1800" cap="none" dirty="0">
                <a:latin typeface="Calibri" panose="020F0502020204030204" pitchFamily="34" charset="0"/>
                <a:cs typeface="Calibri" panose="020F0502020204030204" pitchFamily="34" charset="0"/>
              </a:rPr>
              <a:t>xcuse me and</a:t>
            </a:r>
          </a:p>
          <a:p>
            <a:pPr marL="914400" lvl="2" indent="0">
              <a:spcBef>
                <a:spcPts val="0"/>
              </a:spcBef>
              <a:buNone/>
            </a:pPr>
            <a:r>
              <a:rPr lang="en-GB" sz="1800" cap="none" dirty="0">
                <a:solidFill>
                  <a:srgbClr val="0070C0"/>
                </a:solidFill>
                <a:latin typeface="Calibri" panose="020F0502020204030204" pitchFamily="34" charset="0"/>
                <a:cs typeface="Calibri" panose="020F0502020204030204" pitchFamily="34" charset="0"/>
              </a:rPr>
              <a:t>P</a:t>
            </a:r>
            <a:r>
              <a:rPr lang="en-GB" sz="1800" cap="none" dirty="0">
                <a:latin typeface="Calibri" panose="020F0502020204030204" pitchFamily="34" charset="0"/>
                <a:cs typeface="Calibri" panose="020F0502020204030204" pitchFamily="34" charset="0"/>
              </a:rPr>
              <a:t>lease </a:t>
            </a:r>
            <a:endParaRPr lang="en-GB" sz="1800" cap="none" dirty="0">
              <a:solidFill>
                <a:schemeClr val="accent2">
                  <a:lumMod val="75000"/>
                </a:schemeClr>
              </a:solidFill>
              <a:latin typeface="Twinkl Cursive Looped" panose="02000000000000000000" pitchFamily="2" charset="0"/>
            </a:endParaRPr>
          </a:p>
          <a:p>
            <a:pPr>
              <a:spcBef>
                <a:spcPts val="0"/>
              </a:spcBef>
            </a:pPr>
            <a:r>
              <a:rPr lang="en-GB" sz="1800" cap="none" dirty="0">
                <a:latin typeface="Calibri" panose="020F0502020204030204" pitchFamily="34" charset="0"/>
                <a:cs typeface="Calibri" panose="020F0502020204030204" pitchFamily="34" charset="0"/>
              </a:rPr>
              <a:t>The children will be awarded ‘Dojo points’ as a way of recognising effort, making good choices &amp; being kind.</a:t>
            </a:r>
          </a:p>
        </p:txBody>
      </p:sp>
    </p:spTree>
    <p:extLst>
      <p:ext uri="{BB962C8B-B14F-4D97-AF65-F5344CB8AC3E}">
        <p14:creationId xmlns:p14="http://schemas.microsoft.com/office/powerpoint/2010/main" val="66871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normAutofit/>
          </a:bodyPr>
          <a:lstStyle/>
          <a:p>
            <a:r>
              <a:rPr lang="en-GB" dirty="0">
                <a:solidFill>
                  <a:schemeClr val="accent2">
                    <a:lumMod val="75000"/>
                  </a:schemeClr>
                </a:solidFill>
                <a:latin typeface="AvantGarde" pitchFamily="34" charset="0"/>
              </a:rPr>
              <a:t>Communication</a:t>
            </a:r>
            <a:endParaRPr lang="en-GB" sz="2400" dirty="0">
              <a:solidFill>
                <a:schemeClr val="accent2">
                  <a:lumMod val="75000"/>
                </a:schemeClr>
              </a:solidFill>
              <a:latin typeface="AvantGarde" pitchFamily="34" charset="0"/>
            </a:endParaRPr>
          </a:p>
        </p:txBody>
      </p:sp>
      <p:sp>
        <p:nvSpPr>
          <p:cNvPr id="8" name="Content Placeholder 2"/>
          <p:cNvSpPr txBox="1">
            <a:spLocks/>
          </p:cNvSpPr>
          <p:nvPr/>
        </p:nvSpPr>
        <p:spPr>
          <a:xfrm>
            <a:off x="709853" y="1484784"/>
            <a:ext cx="7631084" cy="48245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spcBef>
                <a:spcPts val="0"/>
              </a:spcBef>
              <a:buNone/>
            </a:pPr>
            <a:r>
              <a:rPr lang="en-GB" sz="2400" cap="none" dirty="0">
                <a:latin typeface="Calibri" panose="020F0502020204030204" pitchFamily="34" charset="0"/>
                <a:cs typeface="Calibri" panose="020F0502020204030204" pitchFamily="34" charset="0"/>
              </a:rPr>
              <a:t>The happiness and welfare of your child are of great importance to us all and whereas we might normally have a quick chat at the end of a school day, the current situation prevents us from doing that, however good communication is still vital.</a:t>
            </a:r>
          </a:p>
          <a:p>
            <a:pPr marL="0" indent="0">
              <a:spcBef>
                <a:spcPts val="0"/>
              </a:spcBef>
              <a:buNone/>
            </a:pPr>
            <a:endParaRPr lang="en-GB" sz="2400" cap="none" dirty="0">
              <a:latin typeface="Calibri" panose="020F0502020204030204" pitchFamily="34" charset="0"/>
              <a:cs typeface="Calibri" panose="020F0502020204030204" pitchFamily="34" charset="0"/>
            </a:endParaRPr>
          </a:p>
          <a:p>
            <a:pPr marL="0" indent="0">
              <a:spcBef>
                <a:spcPts val="0"/>
              </a:spcBef>
              <a:buNone/>
            </a:pPr>
            <a:r>
              <a:rPr lang="en-GB" sz="2400" cap="none" dirty="0">
                <a:latin typeface="Calibri" panose="020F0502020204030204" pitchFamily="34" charset="0"/>
                <a:cs typeface="Calibri" panose="020F0502020204030204" pitchFamily="34" charset="0"/>
              </a:rPr>
              <a:t>Ways to contact us:</a:t>
            </a:r>
          </a:p>
          <a:p>
            <a:pPr>
              <a:spcBef>
                <a:spcPts val="0"/>
              </a:spcBef>
            </a:pPr>
            <a:r>
              <a:rPr lang="en-GB" sz="2400" cap="none" dirty="0">
                <a:latin typeface="Calibri" panose="020F0502020204030204" pitchFamily="34" charset="0"/>
                <a:cs typeface="Calibri" panose="020F0502020204030204" pitchFamily="34" charset="0"/>
              </a:rPr>
              <a:t>If it’s a general enquiry specific to Early Years please use the EY Class Group on Tapestry</a:t>
            </a:r>
          </a:p>
          <a:p>
            <a:pPr>
              <a:spcBef>
                <a:spcPts val="0"/>
              </a:spcBef>
            </a:pPr>
            <a:r>
              <a:rPr lang="en-GB" sz="2400" cap="none" dirty="0">
                <a:latin typeface="Calibri" panose="020F0502020204030204" pitchFamily="34" charset="0"/>
                <a:cs typeface="Calibri" panose="020F0502020204030204" pitchFamily="34" charset="0"/>
              </a:rPr>
              <a:t>If you would like to speak to me directly please email </a:t>
            </a:r>
            <a:r>
              <a:rPr lang="en-GB" sz="2400" cap="none" dirty="0">
                <a:latin typeface="Calibri" panose="020F0502020204030204" pitchFamily="34" charset="0"/>
                <a:cs typeface="Calibri" panose="020F0502020204030204" pitchFamily="34" charset="0"/>
                <a:hlinkClick r:id="rId2"/>
              </a:rPr>
              <a:t>admin@gaglebrook.org.uk</a:t>
            </a:r>
            <a:r>
              <a:rPr lang="en-GB" sz="2400" cap="none" dirty="0">
                <a:latin typeface="Calibri" panose="020F0502020204030204" pitchFamily="34" charset="0"/>
                <a:cs typeface="Calibri" panose="020F0502020204030204" pitchFamily="34" charset="0"/>
              </a:rPr>
              <a:t> and either Mrs Hopkin can pass on a message or just let her know if you would like me to give you a call at the end of the day to have a chat. (Please, don’t let a ‘little niggle’ bubble away until it’s a major concern, please let us know straight away to so we can either put your mind at rest or take an action as soon as possible.) </a:t>
            </a:r>
          </a:p>
          <a:p>
            <a:pPr marL="0" indent="0">
              <a:spcBef>
                <a:spcPts val="0"/>
              </a:spcBef>
              <a:buNone/>
            </a:pPr>
            <a:endParaRPr lang="en-GB" sz="2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08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lstStyle/>
          <a:p>
            <a:r>
              <a:rPr lang="en-GB" dirty="0">
                <a:solidFill>
                  <a:schemeClr val="accent2">
                    <a:lumMod val="75000"/>
                  </a:schemeClr>
                </a:solidFill>
                <a:latin typeface="AvantGarde" pitchFamily="34" charset="0"/>
              </a:rPr>
              <a:t>The Early Years Team</a:t>
            </a:r>
          </a:p>
        </p:txBody>
      </p:sp>
      <p:sp>
        <p:nvSpPr>
          <p:cNvPr id="3" name="Content Placeholder 2"/>
          <p:cNvSpPr>
            <a:spLocks noGrp="1"/>
          </p:cNvSpPr>
          <p:nvPr>
            <p:ph sz="quarter" idx="13"/>
          </p:nvPr>
        </p:nvSpPr>
        <p:spPr>
          <a:xfrm>
            <a:off x="899592" y="1988840"/>
            <a:ext cx="7559076" cy="4110207"/>
          </a:xfrm>
        </p:spPr>
        <p:txBody>
          <a:bodyPr>
            <a:normAutofit/>
          </a:bodyPr>
          <a:lstStyle/>
          <a:p>
            <a:r>
              <a:rPr lang="en-GB" sz="2400" b="1" cap="none" dirty="0">
                <a:latin typeface="Calibri" panose="020F0502020204030204" pitchFamily="34" charset="0"/>
                <a:cs typeface="Calibri" panose="020F0502020204030204" pitchFamily="34" charset="0"/>
              </a:rPr>
              <a:t>Mrs Buckley 		</a:t>
            </a:r>
            <a:r>
              <a:rPr lang="en-GB" sz="2400" cap="none" dirty="0">
                <a:latin typeface="Calibri" panose="020F0502020204030204" pitchFamily="34" charset="0"/>
                <a:cs typeface="Calibri" panose="020F0502020204030204" pitchFamily="34" charset="0"/>
              </a:rPr>
              <a:t>Early Years Teacher</a:t>
            </a:r>
          </a:p>
          <a:p>
            <a:r>
              <a:rPr lang="en-GB" sz="2400" b="1" cap="none" dirty="0">
                <a:latin typeface="Calibri" panose="020F0502020204030204" pitchFamily="34" charset="0"/>
                <a:cs typeface="Calibri" panose="020F0502020204030204" pitchFamily="34" charset="0"/>
              </a:rPr>
              <a:t>Mrs Robinson</a:t>
            </a:r>
            <a:r>
              <a:rPr lang="en-GB" sz="2400" cap="none" dirty="0">
                <a:latin typeface="Calibri" panose="020F0502020204030204" pitchFamily="34" charset="0"/>
                <a:cs typeface="Calibri" panose="020F0502020204030204" pitchFamily="34" charset="0"/>
              </a:rPr>
              <a:t> 		Early Years Practitioner</a:t>
            </a:r>
            <a:endParaRPr lang="en-GB" sz="2400" b="1" cap="none" dirty="0">
              <a:latin typeface="Calibri" panose="020F0502020204030204" pitchFamily="34" charset="0"/>
              <a:cs typeface="Calibri" panose="020F0502020204030204" pitchFamily="34" charset="0"/>
            </a:endParaRPr>
          </a:p>
          <a:p>
            <a:r>
              <a:rPr lang="en-GB" sz="2400" b="1" cap="none" dirty="0">
                <a:latin typeface="Calibri" panose="020F0502020204030204" pitchFamily="34" charset="0"/>
                <a:cs typeface="Calibri" panose="020F0502020204030204" pitchFamily="34" charset="0"/>
              </a:rPr>
              <a:t>Miss Clarke			</a:t>
            </a:r>
            <a:r>
              <a:rPr lang="en-GB" sz="2400" cap="none" dirty="0">
                <a:latin typeface="Calibri" panose="020F0502020204030204" pitchFamily="34" charset="0"/>
                <a:cs typeface="Calibri" panose="020F0502020204030204" pitchFamily="34" charset="0"/>
              </a:rPr>
              <a:t>Early Years Practitioner</a:t>
            </a:r>
            <a:r>
              <a:rPr lang="en-GB" sz="1800" cap="none" dirty="0">
                <a:latin typeface="Calibri" panose="020F0502020204030204" pitchFamily="34" charset="0"/>
                <a:cs typeface="Calibri" panose="020F0502020204030204" pitchFamily="34" charset="0"/>
              </a:rPr>
              <a:t>					</a:t>
            </a:r>
            <a:r>
              <a:rPr lang="en-GB" sz="1400" cap="none" dirty="0">
                <a:latin typeface="Calibri" panose="020F0502020204030204" pitchFamily="34" charset="0"/>
                <a:cs typeface="Calibri" panose="020F0502020204030204" pitchFamily="34" charset="0"/>
              </a:rPr>
              <a:t>(mornings only)</a:t>
            </a:r>
          </a:p>
          <a:p>
            <a:pPr marL="0" indent="0">
              <a:spcBef>
                <a:spcPts val="0"/>
              </a:spcBef>
              <a:buNone/>
            </a:pPr>
            <a:endParaRPr lang="en-GB" sz="1800" cap="none" dirty="0">
              <a:latin typeface="Calibri" panose="020F0502020204030204" pitchFamily="34" charset="0"/>
              <a:cs typeface="Calibri" panose="020F0502020204030204" pitchFamily="34" charset="0"/>
            </a:endParaRPr>
          </a:p>
          <a:p>
            <a:r>
              <a:rPr lang="en-GB" sz="2400" b="1" cap="none" dirty="0">
                <a:latin typeface="Calibri" panose="020F0502020204030204" pitchFamily="34" charset="0"/>
                <a:cs typeface="Calibri" panose="020F0502020204030204" pitchFamily="34" charset="0"/>
              </a:rPr>
              <a:t>Mr Price</a:t>
            </a:r>
            <a:r>
              <a:rPr lang="en-GB" sz="2400" cap="none" dirty="0">
                <a:latin typeface="Calibri" panose="020F0502020204030204" pitchFamily="34" charset="0"/>
                <a:cs typeface="Calibri" panose="020F0502020204030204" pitchFamily="34" charset="0"/>
              </a:rPr>
              <a:t>			Principal</a:t>
            </a:r>
          </a:p>
          <a:p>
            <a:pPr marL="0" indent="0">
              <a:spcBef>
                <a:spcPts val="0"/>
              </a:spcBef>
              <a:buNone/>
            </a:pPr>
            <a:r>
              <a:rPr lang="en-GB" sz="2400" cap="none" dirty="0">
                <a:latin typeface="Calibri" panose="020F0502020204030204" pitchFamily="34" charset="0"/>
                <a:cs typeface="Calibri" panose="020F0502020204030204" pitchFamily="34" charset="0"/>
              </a:rPr>
              <a:t>				</a:t>
            </a:r>
            <a:r>
              <a:rPr lang="en-GB" sz="1800" cap="none" dirty="0">
                <a:latin typeface="Calibri" panose="020F0502020204030204" pitchFamily="34" charset="0"/>
                <a:cs typeface="Calibri" panose="020F0502020204030204" pitchFamily="34" charset="0"/>
              </a:rPr>
              <a:t>(Teaching Thursday mornings)</a:t>
            </a:r>
          </a:p>
          <a:p>
            <a:pPr marL="0" indent="0">
              <a:buNone/>
            </a:pPr>
            <a:endParaRPr lang="en-GB" dirty="0">
              <a:latin typeface="Twinkl Cursive Looped" panose="02000000000000000000" pitchFamily="2" charset="0"/>
            </a:endParaRPr>
          </a:p>
          <a:p>
            <a:endParaRPr lang="en-GB" dirty="0"/>
          </a:p>
        </p:txBody>
      </p:sp>
    </p:spTree>
    <p:extLst>
      <p:ext uri="{BB962C8B-B14F-4D97-AF65-F5344CB8AC3E}">
        <p14:creationId xmlns:p14="http://schemas.microsoft.com/office/powerpoint/2010/main" val="84107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lstStyle/>
          <a:p>
            <a:r>
              <a:rPr lang="en-GB" dirty="0">
                <a:solidFill>
                  <a:schemeClr val="accent2">
                    <a:lumMod val="75000"/>
                  </a:schemeClr>
                </a:solidFill>
                <a:latin typeface="AvantGarde" pitchFamily="34" charset="0"/>
              </a:rPr>
              <a:t>Start of the day</a:t>
            </a:r>
          </a:p>
        </p:txBody>
      </p:sp>
      <p:sp>
        <p:nvSpPr>
          <p:cNvPr id="3" name="Content Placeholder 2"/>
          <p:cNvSpPr>
            <a:spLocks noGrp="1"/>
          </p:cNvSpPr>
          <p:nvPr>
            <p:ph sz="quarter" idx="13"/>
          </p:nvPr>
        </p:nvSpPr>
        <p:spPr>
          <a:xfrm>
            <a:off x="709853" y="1628801"/>
            <a:ext cx="7631084" cy="4437951"/>
          </a:xfrm>
        </p:spPr>
        <p:txBody>
          <a:bodyPr>
            <a:normAutofit/>
          </a:bodyPr>
          <a:lstStyle/>
          <a:p>
            <a:r>
              <a:rPr lang="en-GB" sz="2600" cap="none" dirty="0">
                <a:latin typeface="Calibri" panose="020F0502020204030204" pitchFamily="34" charset="0"/>
                <a:cs typeface="Calibri" panose="020F0502020204030204" pitchFamily="34" charset="0"/>
              </a:rPr>
              <a:t>Classroom door will open at 8.30am.</a:t>
            </a:r>
          </a:p>
          <a:p>
            <a:r>
              <a:rPr lang="en-GB" sz="2600" cap="none" dirty="0">
                <a:latin typeface="Calibri" panose="020F0502020204030204" pitchFamily="34" charset="0"/>
                <a:cs typeface="Calibri" panose="020F0502020204030204" pitchFamily="34" charset="0"/>
              </a:rPr>
              <a:t>Registration will be at 8.40 – 8.45am </a:t>
            </a:r>
          </a:p>
          <a:p>
            <a:pPr>
              <a:spcBef>
                <a:spcPts val="0"/>
              </a:spcBef>
            </a:pPr>
            <a:r>
              <a:rPr lang="en-GB" sz="2600" cap="none" dirty="0">
                <a:latin typeface="Calibri" panose="020F0502020204030204" pitchFamily="34" charset="0"/>
                <a:cs typeface="Calibri" panose="020F0502020204030204" pitchFamily="34" charset="0"/>
              </a:rPr>
              <a:t>If you arrive after this time and the door is shut you must go to the main reception for your child to be signed in.</a:t>
            </a:r>
          </a:p>
          <a:p>
            <a:pPr>
              <a:spcBef>
                <a:spcPts val="0"/>
              </a:spcBef>
            </a:pPr>
            <a:r>
              <a:rPr lang="en-GB" sz="2600" cap="none" dirty="0">
                <a:latin typeface="Calibri" panose="020F0502020204030204" pitchFamily="34" charset="0"/>
                <a:cs typeface="Calibri" panose="020F0502020204030204" pitchFamily="34" charset="0"/>
              </a:rPr>
              <a:t>If someone else is collecting your child at the end of the day please ensure you let us know. </a:t>
            </a:r>
          </a:p>
          <a:p>
            <a:pPr marL="0" indent="0">
              <a:spcBef>
                <a:spcPts val="0"/>
              </a:spcBef>
              <a:buNone/>
            </a:pPr>
            <a:endParaRPr lang="en-GB" sz="2200" cap="none" dirty="0">
              <a:solidFill>
                <a:schemeClr val="accent2">
                  <a:lumMod val="75000"/>
                </a:schemeClr>
              </a:solidFill>
              <a:latin typeface="Twinkl Cursive Looped" panose="02000000000000000000" pitchFamily="2" charset="0"/>
            </a:endParaRPr>
          </a:p>
        </p:txBody>
      </p:sp>
    </p:spTree>
    <p:extLst>
      <p:ext uri="{BB962C8B-B14F-4D97-AF65-F5344CB8AC3E}">
        <p14:creationId xmlns:p14="http://schemas.microsoft.com/office/powerpoint/2010/main" val="241621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E6AC-3C78-1148-A0DE-31AD09865AEB}"/>
              </a:ext>
            </a:extLst>
          </p:cNvPr>
          <p:cNvSpPr>
            <a:spLocks noGrp="1"/>
          </p:cNvSpPr>
          <p:nvPr>
            <p:ph type="title"/>
          </p:nvPr>
        </p:nvSpPr>
        <p:spPr>
          <a:xfrm>
            <a:off x="685332" y="618519"/>
            <a:ext cx="7773338" cy="1010282"/>
          </a:xfrm>
        </p:spPr>
        <p:txBody>
          <a:bodyPr/>
          <a:lstStyle/>
          <a:p>
            <a:r>
              <a:rPr lang="en-US" dirty="0"/>
              <a:t>Daily Routine</a:t>
            </a:r>
            <a:endParaRPr lang="en-US" dirty="0">
              <a:latin typeface="Tw Cen MT" panose="020B0602020104020603" pitchFamily="34" charset="77"/>
            </a:endParaRPr>
          </a:p>
        </p:txBody>
      </p:sp>
      <p:graphicFrame>
        <p:nvGraphicFramePr>
          <p:cNvPr id="4" name="Content Placeholder 3">
            <a:extLst>
              <a:ext uri="{FF2B5EF4-FFF2-40B4-BE49-F238E27FC236}">
                <a16:creationId xmlns:a16="http://schemas.microsoft.com/office/drawing/2014/main" id="{B48C2A94-3412-BA49-9312-62640202F92A}"/>
              </a:ext>
            </a:extLst>
          </p:cNvPr>
          <p:cNvGraphicFramePr>
            <a:graphicFrameLocks noGrp="1"/>
          </p:cNvGraphicFramePr>
          <p:nvPr>
            <p:ph sz="quarter" idx="13"/>
            <p:extLst>
              <p:ext uri="{D42A27DB-BD31-4B8C-83A1-F6EECF244321}">
                <p14:modId xmlns:p14="http://schemas.microsoft.com/office/powerpoint/2010/main" val="1481026138"/>
              </p:ext>
            </p:extLst>
          </p:nvPr>
        </p:nvGraphicFramePr>
        <p:xfrm>
          <a:off x="685332" y="1916832"/>
          <a:ext cx="7773338" cy="4282104"/>
        </p:xfrm>
        <a:graphic>
          <a:graphicData uri="http://schemas.openxmlformats.org/drawingml/2006/table">
            <a:tbl>
              <a:tblPr firstRow="1" firstCol="1" bandRow="1">
                <a:tableStyleId>{5C22544A-7EE6-4342-B048-85BDC9FD1C3A}</a:tableStyleId>
              </a:tblPr>
              <a:tblGrid>
                <a:gridCol w="933319">
                  <a:extLst>
                    <a:ext uri="{9D8B030D-6E8A-4147-A177-3AD203B41FA5}">
                      <a16:colId xmlns:a16="http://schemas.microsoft.com/office/drawing/2014/main" val="1419631185"/>
                    </a:ext>
                  </a:extLst>
                </a:gridCol>
                <a:gridCol w="789496">
                  <a:extLst>
                    <a:ext uri="{9D8B030D-6E8A-4147-A177-3AD203B41FA5}">
                      <a16:colId xmlns:a16="http://schemas.microsoft.com/office/drawing/2014/main" val="1469195378"/>
                    </a:ext>
                  </a:extLst>
                </a:gridCol>
                <a:gridCol w="933319">
                  <a:extLst>
                    <a:ext uri="{9D8B030D-6E8A-4147-A177-3AD203B41FA5}">
                      <a16:colId xmlns:a16="http://schemas.microsoft.com/office/drawing/2014/main" val="3655807638"/>
                    </a:ext>
                  </a:extLst>
                </a:gridCol>
                <a:gridCol w="104227">
                  <a:extLst>
                    <a:ext uri="{9D8B030D-6E8A-4147-A177-3AD203B41FA5}">
                      <a16:colId xmlns:a16="http://schemas.microsoft.com/office/drawing/2014/main" val="4136287886"/>
                    </a:ext>
                  </a:extLst>
                </a:gridCol>
                <a:gridCol w="1486347">
                  <a:extLst>
                    <a:ext uri="{9D8B030D-6E8A-4147-A177-3AD203B41FA5}">
                      <a16:colId xmlns:a16="http://schemas.microsoft.com/office/drawing/2014/main" val="1249569344"/>
                    </a:ext>
                  </a:extLst>
                </a:gridCol>
                <a:gridCol w="648072">
                  <a:extLst>
                    <a:ext uri="{9D8B030D-6E8A-4147-A177-3AD203B41FA5}">
                      <a16:colId xmlns:a16="http://schemas.microsoft.com/office/drawing/2014/main" val="174809437"/>
                    </a:ext>
                  </a:extLst>
                </a:gridCol>
                <a:gridCol w="231540">
                  <a:extLst>
                    <a:ext uri="{9D8B030D-6E8A-4147-A177-3AD203B41FA5}">
                      <a16:colId xmlns:a16="http://schemas.microsoft.com/office/drawing/2014/main" val="1654776059"/>
                    </a:ext>
                  </a:extLst>
                </a:gridCol>
                <a:gridCol w="1005228">
                  <a:extLst>
                    <a:ext uri="{9D8B030D-6E8A-4147-A177-3AD203B41FA5}">
                      <a16:colId xmlns:a16="http://schemas.microsoft.com/office/drawing/2014/main" val="1177278775"/>
                    </a:ext>
                  </a:extLst>
                </a:gridCol>
                <a:gridCol w="820895">
                  <a:extLst>
                    <a:ext uri="{9D8B030D-6E8A-4147-A177-3AD203B41FA5}">
                      <a16:colId xmlns:a16="http://schemas.microsoft.com/office/drawing/2014/main" val="190680237"/>
                    </a:ext>
                  </a:extLst>
                </a:gridCol>
                <a:gridCol w="820895">
                  <a:extLst>
                    <a:ext uri="{9D8B030D-6E8A-4147-A177-3AD203B41FA5}">
                      <a16:colId xmlns:a16="http://schemas.microsoft.com/office/drawing/2014/main" val="2858431762"/>
                    </a:ext>
                  </a:extLst>
                </a:gridCol>
              </a:tblGrid>
              <a:tr h="241953">
                <a:tc>
                  <a:txBody>
                    <a:bodyPr/>
                    <a:lstStyle/>
                    <a:p>
                      <a:pPr algn="ctr">
                        <a:lnSpc>
                          <a:spcPct val="107000"/>
                        </a:lnSpc>
                        <a:spcAft>
                          <a:spcPts val="800"/>
                        </a:spcAft>
                      </a:pP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700" dirty="0">
                          <a:solidFill>
                            <a:schemeClr val="tx1"/>
                          </a:solidFill>
                          <a:effectLst/>
                        </a:rPr>
                        <a:t>8.30 – 8.45</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7000"/>
                        </a:lnSpc>
                        <a:spcAft>
                          <a:spcPts val="800"/>
                        </a:spcAft>
                      </a:pPr>
                      <a:r>
                        <a:rPr lang="en-US" sz="700" dirty="0">
                          <a:solidFill>
                            <a:schemeClr val="tx1"/>
                          </a:solidFill>
                          <a:effectLst/>
                        </a:rPr>
                        <a:t>8.50 – 9.00</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lnSpc>
                          <a:spcPct val="107000"/>
                        </a:lnSpc>
                        <a:spcAft>
                          <a:spcPts val="800"/>
                        </a:spcAft>
                      </a:pPr>
                      <a:r>
                        <a:rPr lang="en-US" sz="700" dirty="0">
                          <a:solidFill>
                            <a:schemeClr val="tx1"/>
                          </a:solidFill>
                          <a:effectLst/>
                        </a:rPr>
                        <a:t>9.00 – 9.50</a:t>
                      </a:r>
                      <a:endParaRPr lang="en-GB" sz="700" dirty="0">
                        <a:solidFill>
                          <a:schemeClr val="tx1"/>
                        </a:solidFill>
                        <a:effectLst/>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700" dirty="0">
                          <a:solidFill>
                            <a:schemeClr val="tx1"/>
                          </a:solidFill>
                          <a:effectLst/>
                        </a:rPr>
                        <a:t>9.50 – 10.00</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nSpc>
                          <a:spcPct val="107000"/>
                        </a:lnSpc>
                        <a:spcAft>
                          <a:spcPts val="800"/>
                        </a:spcAft>
                      </a:pPr>
                      <a:r>
                        <a:rPr lang="en-US" sz="700" dirty="0">
                          <a:solidFill>
                            <a:schemeClr val="tx1"/>
                          </a:solidFill>
                          <a:effectLst/>
                        </a:rPr>
                        <a:t>10.00 – 11.30</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700" dirty="0">
                          <a:solidFill>
                            <a:schemeClr val="tx1"/>
                          </a:solidFill>
                          <a:effectLst/>
                        </a:rPr>
                        <a:t>11.30 – 12.00</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039108"/>
                  </a:ext>
                </a:extLst>
              </a:tr>
              <a:tr h="1091287">
                <a:tc>
                  <a:txBody>
                    <a:bodyPr/>
                    <a:lstStyle/>
                    <a:p>
                      <a:pPr algn="ctr">
                        <a:lnSpc>
                          <a:spcPct val="107000"/>
                        </a:lnSpc>
                        <a:spcAft>
                          <a:spcPts val="800"/>
                        </a:spcAft>
                      </a:pPr>
                      <a:r>
                        <a:rPr lang="en-US" sz="600" dirty="0">
                          <a:solidFill>
                            <a:srgbClr val="0070C0"/>
                          </a:solidFill>
                          <a:effectLst/>
                        </a:rPr>
                        <a:t> </a:t>
                      </a:r>
                      <a:r>
                        <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Reception </a:t>
                      </a:r>
                      <a:endParaRPr lang="en-GB"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000" dirty="0">
                          <a:effectLst/>
                        </a:rPr>
                        <a:t>Come in and settle to a simple ‘Start of the Day Activity’ at tables</a:t>
                      </a:r>
                    </a:p>
                    <a:p>
                      <a:pPr algn="ctr">
                        <a:lnSpc>
                          <a:spcPct val="107000"/>
                        </a:lnSpc>
                        <a:spcAft>
                          <a:spcPts val="800"/>
                        </a:spcAft>
                      </a:pPr>
                      <a:r>
                        <a:rPr lang="en-US" sz="1000" dirty="0">
                          <a:effectLst/>
                        </a:rPr>
                        <a:t> </a:t>
                      </a:r>
                      <a:endParaRPr lang="en-GB" sz="1000" dirty="0">
                        <a:effectLst/>
                      </a:endParaRPr>
                    </a:p>
                    <a:p>
                      <a:pPr algn="ctr">
                        <a:lnSpc>
                          <a:spcPct val="107000"/>
                        </a:lnSpc>
                        <a:spcAft>
                          <a:spcPts val="800"/>
                        </a:spcAft>
                      </a:pPr>
                      <a:r>
                        <a:rPr lang="en-U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07000"/>
                        </a:lnSpc>
                        <a:spcAft>
                          <a:spcPts val="800"/>
                        </a:spcAft>
                      </a:pPr>
                      <a:r>
                        <a:rPr lang="en-US" sz="1000" dirty="0">
                          <a:effectLst/>
                        </a:rPr>
                        <a:t>Narrative session</a:t>
                      </a:r>
                    </a:p>
                    <a:p>
                      <a:pPr algn="ctr">
                        <a:lnSpc>
                          <a:spcPct val="107000"/>
                        </a:lnSpc>
                        <a:spcAft>
                          <a:spcPts val="800"/>
                        </a:spcAft>
                      </a:pPr>
                      <a:r>
                        <a:rPr lang="en-US" sz="1000" dirty="0">
                          <a:effectLst/>
                        </a:rPr>
                        <a:t>Based around a different story book each week</a:t>
                      </a:r>
                      <a:endParaRPr lang="en-GB" sz="1000" dirty="0">
                        <a:effectLst/>
                      </a:endParaRPr>
                    </a:p>
                    <a:p>
                      <a:pPr algn="ctr">
                        <a:lnSpc>
                          <a:spcPct val="107000"/>
                        </a:lnSpc>
                        <a:spcAft>
                          <a:spcPts val="800"/>
                        </a:spcAft>
                      </a:pPr>
                      <a:r>
                        <a:rPr lang="en-US" sz="1000" dirty="0">
                          <a:effectLst/>
                        </a:rPr>
                        <a:t> </a:t>
                      </a:r>
                      <a:endParaRPr lang="en-GB" sz="1000" dirty="0">
                        <a:effectLst/>
                      </a:endParaRPr>
                    </a:p>
                    <a:p>
                      <a:pPr algn="ctr">
                        <a:lnSpc>
                          <a:spcPct val="107000"/>
                        </a:lnSpc>
                        <a:spcAft>
                          <a:spcPts val="800"/>
                        </a:spcAft>
                      </a:pPr>
                      <a:r>
                        <a:rPr lang="en-US" sz="1000" dirty="0">
                          <a:effectLst/>
                        </a:rPr>
                        <a:t> </a:t>
                      </a:r>
                      <a:endParaRPr lang="en-GB" sz="1000" dirty="0">
                        <a:effectLst/>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a:lnSpc>
                          <a:spcPct val="107000"/>
                        </a:lnSpc>
                        <a:spcAft>
                          <a:spcPts val="800"/>
                        </a:spcAft>
                      </a:pPr>
                      <a:r>
                        <a:rPr lang="en-US" sz="1000" dirty="0">
                          <a:effectLst/>
                        </a:rPr>
                        <a:t>Learning Landscape Time </a:t>
                      </a:r>
                    </a:p>
                    <a:p>
                      <a:pPr algn="ctr">
                        <a:lnSpc>
                          <a:spcPct val="107000"/>
                        </a:lnSpc>
                        <a:spcAft>
                          <a:spcPts val="800"/>
                        </a:spcAft>
                      </a:pPr>
                      <a:r>
                        <a:rPr lang="en-US" sz="1000" dirty="0">
                          <a:effectLst/>
                        </a:rPr>
                        <a:t>(Inside and outside)</a:t>
                      </a:r>
                    </a:p>
                    <a:p>
                      <a:pPr algn="ctr">
                        <a:lnSpc>
                          <a:spcPct val="107000"/>
                        </a:lnSpc>
                        <a:spcAft>
                          <a:spcPts val="800"/>
                        </a:spcAft>
                      </a:pPr>
                      <a:r>
                        <a:rPr lang="en-US" sz="1000" dirty="0">
                          <a:effectLst/>
                        </a:rPr>
                        <a:t>Time to explore / free choice of activities</a:t>
                      </a:r>
                      <a:endParaRPr lang="en-GB" sz="1000" dirty="0">
                        <a:effectLst/>
                      </a:endParaRPr>
                    </a:p>
                    <a:p>
                      <a:pPr algn="ctr">
                        <a:lnSpc>
                          <a:spcPct val="107000"/>
                        </a:lnSpc>
                        <a:spcAft>
                          <a:spcPts val="800"/>
                        </a:spcAft>
                      </a:pPr>
                      <a:r>
                        <a:rPr lang="en-US" sz="1000" dirty="0">
                          <a:effectLst/>
                        </a:rPr>
                        <a:t>(may be asked to complete a more focused task for a few minutes)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US" sz="1000" dirty="0">
                          <a:effectLst/>
                        </a:rPr>
                        <a:t>Phonics</a:t>
                      </a:r>
                      <a:endParaRPr lang="en-GB" sz="1000" dirty="0">
                        <a:effectLst/>
                      </a:endParaRPr>
                    </a:p>
                    <a:p>
                      <a:pPr algn="ctr">
                        <a:lnSpc>
                          <a:spcPct val="107000"/>
                        </a:lnSpc>
                        <a:spcAft>
                          <a:spcPts val="800"/>
                        </a:spcAft>
                      </a:pPr>
                      <a:r>
                        <a:rPr lang="en-US" sz="1000" dirty="0">
                          <a:effectLst/>
                        </a:rPr>
                        <a:t> </a:t>
                      </a:r>
                      <a:endParaRPr lang="en-GB" sz="1000" dirty="0">
                        <a:effectLst/>
                      </a:endParaRPr>
                    </a:p>
                    <a:p>
                      <a:pPr algn="ctr">
                        <a:lnSpc>
                          <a:spcPct val="107000"/>
                        </a:lnSpc>
                        <a:spcAft>
                          <a:spcPts val="800"/>
                        </a:spcAft>
                      </a:pPr>
                      <a:r>
                        <a:rPr lang="en-U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3">
                  <a:txBody>
                    <a:bodyPr/>
                    <a:lstStyle/>
                    <a:p>
                      <a:pPr algn="ctr">
                        <a:lnSpc>
                          <a:spcPct val="107000"/>
                        </a:lnSpc>
                        <a:spcAft>
                          <a:spcPts val="800"/>
                        </a:spcAft>
                      </a:pPr>
                      <a:r>
                        <a:rPr lang="en-US" sz="1000" dirty="0">
                          <a:effectLst/>
                        </a:rPr>
                        <a:t>Learning Landscape </a:t>
                      </a:r>
                      <a:endParaRPr lang="en-GB" sz="1000" dirty="0">
                        <a:effectLst/>
                      </a:endParaRPr>
                    </a:p>
                    <a:p>
                      <a:pPr algn="ctr">
                        <a:lnSpc>
                          <a:spcPct val="107000"/>
                        </a:lnSpc>
                        <a:spcAft>
                          <a:spcPts val="800"/>
                        </a:spcAft>
                      </a:pPr>
                      <a:r>
                        <a:rPr lang="en-US" sz="1000" dirty="0">
                          <a:effectLst/>
                        </a:rPr>
                        <a:t>Inside &amp; outside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dirty="0">
                          <a:effectLst/>
                        </a:rPr>
                        <a:t>Time to explore / free choice of activities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dirty="0">
                          <a:effectLst/>
                        </a:rPr>
                        <a:t>(may be asked to complete a more focused task for a few minutes)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Rolling snack for all during this 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lang="en-US"/>
                    </a:p>
                  </a:txBody>
                  <a:tcPr/>
                </a:tc>
                <a:tc rowSpan="2" hMerge="1">
                  <a:txBody>
                    <a:bodyPr/>
                    <a:lstStyle/>
                    <a:p>
                      <a:endParaRPr lang="en-US"/>
                    </a:p>
                  </a:txBody>
                  <a:tcPr/>
                </a:tc>
                <a:tc>
                  <a:txBody>
                    <a:bodyPr/>
                    <a:lstStyle/>
                    <a:p>
                      <a:pPr algn="ctr">
                        <a:lnSpc>
                          <a:spcPct val="107000"/>
                        </a:lnSpc>
                        <a:spcAft>
                          <a:spcPts val="800"/>
                        </a:spcAft>
                      </a:pPr>
                      <a:r>
                        <a:rPr lang="en-US" sz="1000" dirty="0">
                          <a:effectLst/>
                        </a:rPr>
                        <a:t> Put things back where they belong</a:t>
                      </a:r>
                      <a:endParaRPr lang="en-GB" sz="1000" dirty="0">
                        <a:effectLst/>
                      </a:endParaRPr>
                    </a:p>
                    <a:p>
                      <a:pPr algn="ctr">
                        <a:lnSpc>
                          <a:spcPct val="107000"/>
                        </a:lnSpc>
                        <a:spcAft>
                          <a:spcPts val="800"/>
                        </a:spcAft>
                      </a:pPr>
                      <a:r>
                        <a:rPr lang="en-US" sz="1000" dirty="0">
                          <a:effectLst/>
                        </a:rPr>
                        <a:t>Wash hands </a:t>
                      </a:r>
                      <a:endParaRPr lang="en-GB" sz="1000" dirty="0">
                        <a:effectLst/>
                      </a:endParaRPr>
                    </a:p>
                    <a:p>
                      <a:pPr algn="ctr">
                        <a:lnSpc>
                          <a:spcPct val="107000"/>
                        </a:lnSpc>
                        <a:spcAft>
                          <a:spcPts val="800"/>
                        </a:spcAft>
                      </a:pPr>
                      <a:r>
                        <a:rPr lang="en-US" sz="1000" dirty="0">
                          <a:effectLst/>
                        </a:rPr>
                        <a:t> Story</a:t>
                      </a:r>
                      <a:endParaRPr lang="en-GB" sz="1000" dirty="0">
                        <a:effectLst/>
                      </a:endParaRPr>
                    </a:p>
                    <a:p>
                      <a:pPr algn="ctr">
                        <a:lnSpc>
                          <a:spcPct val="107000"/>
                        </a:lnSpc>
                        <a:spcAft>
                          <a:spcPts val="800"/>
                        </a:spcAft>
                      </a:pPr>
                      <a:r>
                        <a:rPr lang="en-US" sz="1000" dirty="0">
                          <a:effectLst/>
                        </a:rPr>
                        <a:t> </a:t>
                      </a:r>
                      <a:endParaRPr lang="en-GB" sz="1000" dirty="0">
                        <a:effectLst/>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4381479"/>
                  </a:ext>
                </a:extLst>
              </a:tr>
              <a:tr h="599084">
                <a:tc>
                  <a:txBody>
                    <a:bodyPr/>
                    <a:lstStyle/>
                    <a:p>
                      <a:pPr algn="ctr">
                        <a:lnSpc>
                          <a:spcPct val="107000"/>
                        </a:lnSpc>
                        <a:spcAft>
                          <a:spcPts val="800"/>
                        </a:spcAft>
                      </a:pPr>
                      <a:r>
                        <a:rPr lang="en-US" sz="1200" dirty="0">
                          <a:solidFill>
                            <a:srgbClr val="00B050"/>
                          </a:solidFill>
                        </a:rPr>
                        <a:t>Nursery</a:t>
                      </a:r>
                      <a:endParaRPr lang="en-GB"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lnSpc>
                          <a:spcPct val="107000"/>
                        </a:lnSpc>
                        <a:spcAft>
                          <a:spcPts val="800"/>
                        </a:spcAft>
                      </a:pPr>
                      <a:r>
                        <a:rPr lang="en-US" sz="1000" dirty="0">
                          <a:effectLst/>
                        </a:rPr>
                        <a:t>Learning Landscape</a:t>
                      </a:r>
                      <a:endParaRPr lang="en-GB" sz="1000" dirty="0">
                        <a:effectLs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dirty="0">
                          <a:effectLst/>
                        </a:rPr>
                        <a:t> Free choice of activities in small / Nursery classroom</a:t>
                      </a:r>
                      <a:r>
                        <a:rPr lang="en-US" sz="5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lnSpc>
                          <a:spcPct val="107000"/>
                        </a:lnSpc>
                        <a:spcAft>
                          <a:spcPts val="800"/>
                        </a:spcAft>
                      </a:pPr>
                      <a:endParaRPr lang="en-GB" sz="1000" dirty="0">
                        <a:effectLst/>
                      </a:endParaRPr>
                    </a:p>
                  </a:txBody>
                  <a:tcPr marL="34397" marR="34397" marT="0" marB="0"/>
                </a:tc>
                <a:tc hMerge="1">
                  <a:txBody>
                    <a:bodyPr/>
                    <a:lstStyle/>
                    <a:p>
                      <a:endParaRPr lang="en-US"/>
                    </a:p>
                  </a:txBody>
                  <a:tcPr/>
                </a:tc>
                <a:tc hMerge="1">
                  <a:txBody>
                    <a:bodyPr/>
                    <a:lstStyle/>
                    <a:p>
                      <a:pPr algn="ctr">
                        <a:lnSpc>
                          <a:spcPct val="107000"/>
                        </a:lnSpc>
                        <a:spcAft>
                          <a:spcPts val="80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tc>
                <a:tc hMerge="1">
                  <a:txBody>
                    <a:bodyPr/>
                    <a:lstStyle/>
                    <a:p>
                      <a:pPr algn="ctr">
                        <a:lnSpc>
                          <a:spcPct val="107000"/>
                        </a:lnSpc>
                        <a:spcAft>
                          <a:spcPts val="80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lnSpc>
                          <a:spcPct val="107000"/>
                        </a:lnSpc>
                        <a:spcAft>
                          <a:spcPts val="800"/>
                        </a:spcAft>
                      </a:pPr>
                      <a:r>
                        <a:rPr lang="en-US" sz="1000" dirty="0">
                          <a:effectLst/>
                        </a:rPr>
                        <a:t>Nursery Story &amp; ready for home or Lunch</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58369755"/>
                  </a:ext>
                </a:extLst>
              </a:tr>
              <a:tr h="241953">
                <a:tc>
                  <a:txBody>
                    <a:bodyPr/>
                    <a:lstStyle/>
                    <a:p>
                      <a:pPr algn="ctr">
                        <a:lnSpc>
                          <a:spcPct val="107000"/>
                        </a:lnSpc>
                        <a:spcAft>
                          <a:spcPts val="800"/>
                        </a:spcAft>
                      </a:pPr>
                      <a:r>
                        <a:rPr lang="en-US" sz="500" dirty="0">
                          <a:effectLst/>
                        </a:rPr>
                        <a:t>12.00 – 12.45 </a:t>
                      </a:r>
                      <a:endParaRPr lang="en-GB" sz="600" dirty="0">
                        <a:effectLst/>
                      </a:endParaRPr>
                    </a:p>
                    <a:p>
                      <a:pPr algn="ctr">
                        <a:lnSpc>
                          <a:spcPct val="107000"/>
                        </a:lnSpc>
                        <a:spcAft>
                          <a:spcPts val="800"/>
                        </a:spcAft>
                      </a:pPr>
                      <a:r>
                        <a:rPr lang="en-US" sz="4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en-US" sz="700" b="1" kern="1200" dirty="0">
                          <a:solidFill>
                            <a:schemeClr val="tx1"/>
                          </a:solidFill>
                          <a:effectLst/>
                          <a:latin typeface="+mn-lt"/>
                          <a:ea typeface="+mn-ea"/>
                          <a:cs typeface="+mn-cs"/>
                        </a:rPr>
                        <a:t>12.45 – 1.00</a:t>
                      </a:r>
                      <a:endParaRPr lang="en-GB" sz="700" b="1" kern="1200" dirty="0">
                        <a:solidFill>
                          <a:schemeClr val="tx1"/>
                        </a:solidFill>
                        <a:effectLst/>
                        <a:latin typeface="+mn-lt"/>
                        <a:ea typeface="+mn-ea"/>
                        <a:cs typeface="+mn-cs"/>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en-US" sz="700" b="1" kern="1200" dirty="0">
                          <a:solidFill>
                            <a:schemeClr val="tx1"/>
                          </a:solidFill>
                          <a:effectLst/>
                          <a:latin typeface="+mn-lt"/>
                          <a:ea typeface="+mn-ea"/>
                          <a:cs typeface="+mn-cs"/>
                        </a:rPr>
                        <a:t>1.00 – 1.10</a:t>
                      </a:r>
                      <a:endParaRPr lang="en-GB" sz="700" b="1" kern="1200" dirty="0">
                        <a:solidFill>
                          <a:schemeClr val="tx1"/>
                        </a:solidFill>
                        <a:effectLst/>
                        <a:latin typeface="+mn-lt"/>
                        <a:ea typeface="+mn-ea"/>
                        <a:cs typeface="+mn-cs"/>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0" algn="ctr" defTabSz="914400" rtl="0" eaLnBrk="1" latinLnBrk="0" hangingPunct="1">
                        <a:lnSpc>
                          <a:spcPct val="107000"/>
                        </a:lnSpc>
                        <a:spcAft>
                          <a:spcPts val="800"/>
                        </a:spcAft>
                      </a:pPr>
                      <a:r>
                        <a:rPr lang="en-US" sz="700" b="1" kern="1200" dirty="0">
                          <a:solidFill>
                            <a:schemeClr val="tx1"/>
                          </a:solidFill>
                          <a:effectLst/>
                          <a:latin typeface="+mn-lt"/>
                          <a:ea typeface="+mn-ea"/>
                          <a:cs typeface="+mn-cs"/>
                        </a:rPr>
                        <a:t>1.10 – 2.20</a:t>
                      </a:r>
                      <a:endParaRPr lang="en-GB" sz="700" b="1" kern="1200" dirty="0">
                        <a:solidFill>
                          <a:schemeClr val="tx1"/>
                        </a:solidFill>
                        <a:effectLst/>
                        <a:latin typeface="+mn-lt"/>
                        <a:ea typeface="+mn-ea"/>
                        <a:cs typeface="+mn-cs"/>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0" eaLnBrk="1" latinLnBrk="0" hangingPunct="1">
                        <a:lnSpc>
                          <a:spcPct val="107000"/>
                        </a:lnSpc>
                        <a:spcAft>
                          <a:spcPts val="800"/>
                        </a:spcAft>
                      </a:pPr>
                      <a:r>
                        <a:rPr lang="en-US" sz="700" b="1" kern="1200" dirty="0">
                          <a:solidFill>
                            <a:schemeClr val="tx1"/>
                          </a:solidFill>
                          <a:effectLst/>
                          <a:latin typeface="+mn-lt"/>
                          <a:ea typeface="+mn-ea"/>
                          <a:cs typeface="+mn-cs"/>
                        </a:rPr>
                        <a:t>2.20 – 2.50</a:t>
                      </a:r>
                      <a:endParaRPr lang="en-GB" sz="700" b="1" kern="1200" dirty="0">
                        <a:solidFill>
                          <a:schemeClr val="tx1"/>
                        </a:solidFill>
                        <a:effectLst/>
                        <a:latin typeface="+mn-lt"/>
                        <a:ea typeface="+mn-ea"/>
                        <a:cs typeface="+mn-cs"/>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7000"/>
                        </a:lnSpc>
                        <a:spcAft>
                          <a:spcPts val="800"/>
                        </a:spcAft>
                      </a:pPr>
                      <a:r>
                        <a:rPr lang="en-US" sz="700" b="1" kern="1200" dirty="0">
                          <a:solidFill>
                            <a:schemeClr val="tx1"/>
                          </a:solidFill>
                          <a:effectLst/>
                          <a:latin typeface="+mn-lt"/>
                          <a:ea typeface="+mn-ea"/>
                          <a:cs typeface="+mn-cs"/>
                        </a:rPr>
                        <a:t>2.50 – 3.15 </a:t>
                      </a:r>
                      <a:endParaRPr lang="en-GB" sz="700" b="1" kern="1200" dirty="0">
                        <a:solidFill>
                          <a:schemeClr val="tx1"/>
                        </a:solidFill>
                        <a:effectLst/>
                        <a:latin typeface="+mn-lt"/>
                        <a:ea typeface="+mn-ea"/>
                        <a:cs typeface="+mn-cs"/>
                      </a:endParaRPr>
                    </a:p>
                  </a:txBody>
                  <a:tcPr marL="34397" marR="343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08677538"/>
                  </a:ext>
                </a:extLst>
              </a:tr>
              <a:tr h="547264">
                <a:tc rowSpan="2">
                  <a:txBody>
                    <a:bodyPr/>
                    <a:lstStyle/>
                    <a:p>
                      <a:pPr algn="ctr">
                        <a:lnSpc>
                          <a:spcPct val="107000"/>
                        </a:lnSpc>
                        <a:spcAft>
                          <a:spcPts val="800"/>
                        </a:spcAft>
                      </a:pPr>
                      <a:r>
                        <a:rPr lang="en-US" sz="600" dirty="0">
                          <a:effectLst/>
                        </a:rPr>
                        <a:t> </a:t>
                      </a:r>
                      <a:endParaRPr lang="en-GB" sz="600" dirty="0">
                        <a:effectLst/>
                      </a:endParaRPr>
                    </a:p>
                    <a:p>
                      <a:pPr algn="ctr">
                        <a:lnSpc>
                          <a:spcPct val="107000"/>
                        </a:lnSpc>
                        <a:spcAft>
                          <a:spcPts val="800"/>
                        </a:spcAft>
                      </a:pPr>
                      <a:r>
                        <a:rPr lang="en-US" sz="600" dirty="0">
                          <a:effectLst/>
                        </a:rPr>
                        <a:t> </a:t>
                      </a:r>
                      <a:endParaRPr lang="en-GB" sz="600" dirty="0">
                        <a:effectLst/>
                      </a:endParaRPr>
                    </a:p>
                    <a:p>
                      <a:pPr algn="ctr">
                        <a:lnSpc>
                          <a:spcPct val="107000"/>
                        </a:lnSpc>
                        <a:spcAft>
                          <a:spcPts val="800"/>
                        </a:spcAft>
                      </a:pPr>
                      <a:r>
                        <a:rPr lang="en-US" sz="600" dirty="0">
                          <a:effectLst/>
                        </a:rPr>
                        <a:t>LUNCH</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7000"/>
                        </a:lnSpc>
                        <a:spcAft>
                          <a:spcPts val="800"/>
                        </a:spcAft>
                      </a:pPr>
                      <a:r>
                        <a:rPr lang="en-US" sz="1000" dirty="0">
                          <a:effectLst/>
                        </a:rPr>
                        <a:t>Wash hands, registration</a:t>
                      </a:r>
                      <a:endParaRPr lang="en-GB" sz="1000" dirty="0">
                        <a:effectLst/>
                      </a:endParaRPr>
                    </a:p>
                    <a:p>
                      <a:pPr algn="ctr">
                        <a:lnSpc>
                          <a:spcPct val="107000"/>
                        </a:lnSpc>
                        <a:spcAft>
                          <a:spcPts val="800"/>
                        </a:spcAft>
                      </a:pPr>
                      <a:r>
                        <a:rPr lang="en-U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800"/>
                        </a:spcAft>
                      </a:pPr>
                      <a:r>
                        <a:rPr lang="en-US" sz="1000" kern="1200" dirty="0">
                          <a:solidFill>
                            <a:schemeClr val="dk1"/>
                          </a:solidFill>
                          <a:effectLst/>
                          <a:latin typeface="+mn-lt"/>
                          <a:ea typeface="+mn-ea"/>
                          <a:cs typeface="+mn-cs"/>
                        </a:rPr>
                        <a:t>Reception </a:t>
                      </a:r>
                    </a:p>
                    <a:p>
                      <a:pPr marL="0" algn="ctr" defTabSz="914400" rtl="0" eaLnBrk="1" latinLnBrk="0" hangingPunct="1">
                        <a:lnSpc>
                          <a:spcPct val="107000"/>
                        </a:lnSpc>
                        <a:spcAft>
                          <a:spcPts val="800"/>
                        </a:spcAft>
                      </a:pPr>
                      <a:r>
                        <a:rPr lang="en-US" sz="1000" kern="1200" dirty="0">
                          <a:solidFill>
                            <a:schemeClr val="dk1"/>
                          </a:solidFill>
                          <a:effectLst/>
                          <a:latin typeface="+mn-lt"/>
                          <a:ea typeface="+mn-ea"/>
                          <a:cs typeface="+mn-cs"/>
                        </a:rPr>
                        <a:t> </a:t>
                      </a:r>
                      <a:r>
                        <a:rPr lang="en-US" sz="1000" kern="1200" dirty="0" err="1">
                          <a:solidFill>
                            <a:schemeClr val="dk1"/>
                          </a:solidFill>
                          <a:effectLst/>
                          <a:latin typeface="+mn-lt"/>
                          <a:ea typeface="+mn-ea"/>
                          <a:cs typeface="+mn-cs"/>
                        </a:rPr>
                        <a:t>Maths</a:t>
                      </a:r>
                      <a:r>
                        <a:rPr lang="en-US" sz="1000" kern="1200" dirty="0">
                          <a:solidFill>
                            <a:schemeClr val="dk1"/>
                          </a:solidFill>
                          <a:effectLst/>
                          <a:latin typeface="+mn-lt"/>
                          <a:ea typeface="+mn-ea"/>
                          <a:cs typeface="+mn-cs"/>
                        </a:rPr>
                        <a:t> / Counting Fun</a:t>
                      </a:r>
                      <a:endParaRPr lang="en-GB" sz="1000" kern="1200" dirty="0">
                        <a:solidFill>
                          <a:schemeClr val="dk1"/>
                        </a:solidFill>
                        <a:effectLst/>
                        <a:latin typeface="+mn-lt"/>
                        <a:ea typeface="+mn-ea"/>
                        <a:cs typeface="+mn-cs"/>
                      </a:endParaRPr>
                    </a:p>
                    <a:p>
                      <a:pPr marL="0" algn="ctr" defTabSz="914400" rtl="0" eaLnBrk="1" latinLnBrk="0" hangingPunct="1">
                        <a:lnSpc>
                          <a:spcPct val="107000"/>
                        </a:lnSpc>
                        <a:spcAft>
                          <a:spcPts val="800"/>
                        </a:spcAft>
                      </a:pPr>
                      <a:r>
                        <a:rPr lang="en-US" sz="1000" kern="1200" dirty="0">
                          <a:solidFill>
                            <a:schemeClr val="dk1"/>
                          </a:solidFill>
                          <a:effectLst/>
                          <a:latin typeface="+mn-lt"/>
                          <a:ea typeface="+mn-ea"/>
                          <a:cs typeface="+mn-cs"/>
                        </a:rPr>
                        <a:t> </a:t>
                      </a:r>
                      <a:endParaRPr lang="en-GB" sz="1000" kern="1200" dirty="0">
                        <a:solidFill>
                          <a:schemeClr val="dk1"/>
                        </a:solidFill>
                        <a:effectLst/>
                        <a:latin typeface="+mn-lt"/>
                        <a:ea typeface="+mn-ea"/>
                        <a:cs typeface="+mn-cs"/>
                      </a:endParaRPr>
                    </a:p>
                    <a:p>
                      <a:pPr marL="0" algn="ctr" defTabSz="914400" rtl="0" eaLnBrk="1" latinLnBrk="0" hangingPunct="1">
                        <a:lnSpc>
                          <a:spcPct val="107000"/>
                        </a:lnSpc>
                        <a:spcAft>
                          <a:spcPts val="800"/>
                        </a:spcAft>
                      </a:pPr>
                      <a:r>
                        <a:rPr lang="en-US" sz="1000" kern="1200" dirty="0">
                          <a:solidFill>
                            <a:schemeClr val="dk1"/>
                          </a:solidFill>
                          <a:effectLst/>
                          <a:latin typeface="+mn-lt"/>
                          <a:ea typeface="+mn-ea"/>
                          <a:cs typeface="+mn-cs"/>
                        </a:rPr>
                        <a:t> </a:t>
                      </a:r>
                      <a:endParaRPr lang="en-GB" sz="1000" kern="1200" dirty="0">
                        <a:solidFill>
                          <a:schemeClr val="dk1"/>
                        </a:solidFill>
                        <a:effectLst/>
                        <a:latin typeface="+mn-lt"/>
                        <a:ea typeface="+mn-ea"/>
                        <a:cs typeface="+mn-cs"/>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4">
                  <a:txBody>
                    <a:bodyPr/>
                    <a:lstStyle/>
                    <a:p>
                      <a:pPr algn="ctr">
                        <a:lnSpc>
                          <a:spcPct val="107000"/>
                        </a:lnSpc>
                        <a:spcAft>
                          <a:spcPts val="800"/>
                        </a:spcAft>
                      </a:pPr>
                      <a:r>
                        <a:rPr lang="en-US" sz="1000" dirty="0">
                          <a:effectLst/>
                        </a:rPr>
                        <a:t>Learning Landscape Time </a:t>
                      </a:r>
                    </a:p>
                    <a:p>
                      <a:pPr algn="ctr">
                        <a:lnSpc>
                          <a:spcPct val="107000"/>
                        </a:lnSpc>
                        <a:spcAft>
                          <a:spcPts val="800"/>
                        </a:spcAft>
                      </a:pPr>
                      <a:r>
                        <a:rPr lang="en-US" sz="1000" dirty="0">
                          <a:effectLst/>
                        </a:rPr>
                        <a:t>(inside and outside)</a:t>
                      </a:r>
                    </a:p>
                    <a:p>
                      <a:pPr algn="ctr">
                        <a:lnSpc>
                          <a:spcPct val="107000"/>
                        </a:lnSpc>
                        <a:spcAft>
                          <a:spcPts val="800"/>
                        </a:spcAft>
                      </a:pPr>
                      <a:r>
                        <a:rPr lang="en-US" sz="1000" dirty="0">
                          <a:effectLst/>
                        </a:rPr>
                        <a:t>Time to explore / free choice of activities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dirty="0">
                          <a:effectLst/>
                        </a:rPr>
                        <a:t>(may be asked to complete a more focused task for a few minutes)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effectLst/>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a:lnSpc>
                          <a:spcPct val="107000"/>
                        </a:lnSpc>
                        <a:spcAft>
                          <a:spcPts val="800"/>
                        </a:spcAft>
                      </a:pPr>
                      <a:r>
                        <a:rPr lang="en-GB" sz="1000" dirty="0">
                          <a:effectLst/>
                        </a:rPr>
                        <a:t>Afternoon activity</a:t>
                      </a:r>
                    </a:p>
                    <a:p>
                      <a:pPr algn="ctr">
                        <a:lnSpc>
                          <a:spcPct val="107000"/>
                        </a:lnSpc>
                        <a:spcAft>
                          <a:spcPts val="800"/>
                        </a:spcAft>
                      </a:pPr>
                      <a:r>
                        <a:rPr lang="en-US" sz="1000" dirty="0">
                          <a:effectLst/>
                        </a:rPr>
                        <a:t> (PE / ICT / Discovery / PSHE)</a:t>
                      </a:r>
                      <a:endParaRPr lang="en-GB" sz="1000" dirty="0">
                        <a:effectLst/>
                      </a:endParaRPr>
                    </a:p>
                    <a:p>
                      <a:pPr algn="ctr">
                        <a:lnSpc>
                          <a:spcPct val="107000"/>
                        </a:lnSpc>
                        <a:spcAft>
                          <a:spcPts val="800"/>
                        </a:spcAft>
                      </a:pPr>
                      <a:r>
                        <a:rPr lang="en-U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algn="ctr">
                        <a:lnSpc>
                          <a:spcPct val="107000"/>
                        </a:lnSpc>
                        <a:spcAft>
                          <a:spcPts val="800"/>
                        </a:spcAft>
                      </a:pPr>
                      <a:r>
                        <a:rPr lang="en-US" sz="1000" dirty="0">
                          <a:effectLst/>
                        </a:rPr>
                        <a:t> Wash hands</a:t>
                      </a:r>
                      <a:endParaRPr lang="en-GB" sz="1000" dirty="0">
                        <a:effectLst/>
                      </a:endParaRPr>
                    </a:p>
                    <a:p>
                      <a:pPr algn="ctr">
                        <a:lnSpc>
                          <a:spcPct val="107000"/>
                        </a:lnSpc>
                        <a:spcAft>
                          <a:spcPts val="800"/>
                        </a:spcAft>
                      </a:pPr>
                      <a:r>
                        <a:rPr lang="en-US" sz="1000" dirty="0">
                          <a:effectLst/>
                        </a:rPr>
                        <a:t>Things ready for home </a:t>
                      </a:r>
                      <a:endParaRPr lang="en-GB" sz="1000" dirty="0">
                        <a:effectLst/>
                      </a:endParaRPr>
                    </a:p>
                    <a:p>
                      <a:pPr algn="ctr">
                        <a:lnSpc>
                          <a:spcPct val="107000"/>
                        </a:lnSpc>
                        <a:spcAft>
                          <a:spcPts val="800"/>
                        </a:spcAft>
                      </a:pPr>
                      <a:r>
                        <a:rPr lang="en-US" sz="1000" dirty="0">
                          <a:effectLst/>
                        </a:rPr>
                        <a:t>Story 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lang="en-US"/>
                    </a:p>
                  </a:txBody>
                  <a:tcPr/>
                </a:tc>
                <a:extLst>
                  <a:ext uri="{0D108BD9-81ED-4DB2-BD59-A6C34878D82A}">
                    <a16:rowId xmlns:a16="http://schemas.microsoft.com/office/drawing/2014/main" val="868861973"/>
                  </a:ext>
                </a:extLst>
              </a:tr>
              <a:tr h="555353">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n-US" sz="1000" dirty="0">
                          <a:effectLst/>
                        </a:rPr>
                        <a:t>Nursery </a:t>
                      </a:r>
                      <a:endParaRPr lang="en-GB" sz="1000" dirty="0">
                        <a:effectLst/>
                      </a:endParaRPr>
                    </a:p>
                    <a:p>
                      <a:pPr algn="ctr">
                        <a:lnSpc>
                          <a:spcPct val="107000"/>
                        </a:lnSpc>
                        <a:spcAft>
                          <a:spcPts val="800"/>
                        </a:spcAft>
                      </a:pPr>
                      <a:r>
                        <a:rPr lang="en-US" sz="1000" dirty="0">
                          <a:effectLst/>
                        </a:rPr>
                        <a:t>Story / Quiet time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97" marR="343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3911137"/>
                  </a:ext>
                </a:extLst>
              </a:tr>
            </a:tbl>
          </a:graphicData>
        </a:graphic>
      </p:graphicFrame>
      <p:sp>
        <p:nvSpPr>
          <p:cNvPr id="5" name="TextBox 4">
            <a:extLst>
              <a:ext uri="{FF2B5EF4-FFF2-40B4-BE49-F238E27FC236}">
                <a16:creationId xmlns:a16="http://schemas.microsoft.com/office/drawing/2014/main" id="{FD2DA1DE-4051-AC42-9CD2-A22CA3D83BE4}"/>
              </a:ext>
            </a:extLst>
          </p:cNvPr>
          <p:cNvSpPr txBox="1"/>
          <p:nvPr/>
        </p:nvSpPr>
        <p:spPr>
          <a:xfrm>
            <a:off x="755576" y="1474912"/>
            <a:ext cx="7703092" cy="307777"/>
          </a:xfrm>
          <a:prstGeom prst="rect">
            <a:avLst/>
          </a:prstGeom>
          <a:noFill/>
        </p:spPr>
        <p:txBody>
          <a:bodyPr wrap="square" rtlCol="0">
            <a:spAutoFit/>
          </a:bodyPr>
          <a:lstStyle/>
          <a:p>
            <a:pPr algn="ctr"/>
            <a:r>
              <a:rPr lang="en-US" sz="1400" dirty="0"/>
              <a:t>(Please be aware that this will change as we move through the year)</a:t>
            </a:r>
          </a:p>
        </p:txBody>
      </p:sp>
    </p:spTree>
    <p:extLst>
      <p:ext uri="{BB962C8B-B14F-4D97-AF65-F5344CB8AC3E}">
        <p14:creationId xmlns:p14="http://schemas.microsoft.com/office/powerpoint/2010/main" val="314419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lstStyle/>
          <a:p>
            <a:r>
              <a:rPr lang="en-GB" dirty="0">
                <a:solidFill>
                  <a:schemeClr val="accent2">
                    <a:lumMod val="75000"/>
                  </a:schemeClr>
                </a:solidFill>
                <a:latin typeface="AvantGarde" pitchFamily="34" charset="0"/>
              </a:rPr>
              <a:t>What do they need?</a:t>
            </a:r>
          </a:p>
        </p:txBody>
      </p:sp>
      <p:sp>
        <p:nvSpPr>
          <p:cNvPr id="3" name="Content Placeholder 2"/>
          <p:cNvSpPr>
            <a:spLocks noGrp="1"/>
          </p:cNvSpPr>
          <p:nvPr>
            <p:ph sz="quarter" idx="13"/>
          </p:nvPr>
        </p:nvSpPr>
        <p:spPr>
          <a:xfrm>
            <a:off x="709853" y="1628801"/>
            <a:ext cx="7631084" cy="4437951"/>
          </a:xfrm>
        </p:spPr>
        <p:txBody>
          <a:bodyPr>
            <a:normAutofit fontScale="77500" lnSpcReduction="20000"/>
          </a:bodyPr>
          <a:lstStyle/>
          <a:p>
            <a:pPr marL="0" indent="0">
              <a:spcBef>
                <a:spcPts val="0"/>
              </a:spcBef>
              <a:buNone/>
            </a:pPr>
            <a:r>
              <a:rPr lang="en-GB" sz="2400" b="1" i="1" cap="none" dirty="0">
                <a:solidFill>
                  <a:srgbClr val="FF0000"/>
                </a:solidFill>
                <a:latin typeface="Twinkl Cursive Looped" panose="02000000000000000000" pitchFamily="2" charset="0"/>
              </a:rPr>
              <a:t>PLEASE ENSURE ALL ITEMS ARE CLEARLY NAMED</a:t>
            </a:r>
          </a:p>
          <a:p>
            <a:pPr>
              <a:spcBef>
                <a:spcPts val="0"/>
              </a:spcBef>
            </a:pPr>
            <a:r>
              <a:rPr lang="en-GB" sz="2400" b="1" cap="none" dirty="0">
                <a:latin typeface="Calibri" panose="020F0502020204030204" pitchFamily="34" charset="0"/>
                <a:cs typeface="Calibri" panose="020F0502020204030204" pitchFamily="34" charset="0"/>
              </a:rPr>
              <a:t>Change of clothes to stay at school </a:t>
            </a:r>
            <a:r>
              <a:rPr lang="en-GB" cap="none" dirty="0">
                <a:latin typeface="Calibri" panose="020F0502020204030204" pitchFamily="34" charset="0"/>
                <a:cs typeface="Calibri" panose="020F0502020204030204" pitchFamily="34" charset="0"/>
              </a:rPr>
              <a:t>– all sorts of accidents can happen!</a:t>
            </a:r>
          </a:p>
          <a:p>
            <a:pPr>
              <a:spcBef>
                <a:spcPts val="0"/>
              </a:spcBef>
            </a:pPr>
            <a:r>
              <a:rPr lang="en-GB" sz="2400" b="1" cap="none" dirty="0">
                <a:latin typeface="Calibri" panose="020F0502020204030204" pitchFamily="34" charset="0"/>
                <a:cs typeface="Calibri" panose="020F0502020204030204" pitchFamily="34" charset="0"/>
              </a:rPr>
              <a:t>Warm layers </a:t>
            </a:r>
            <a:r>
              <a:rPr lang="en-GB" cap="none" dirty="0">
                <a:latin typeface="Calibri" panose="020F0502020204030204" pitchFamily="34" charset="0"/>
                <a:cs typeface="Calibri" panose="020F0502020204030204" pitchFamily="34" charset="0"/>
              </a:rPr>
              <a:t>– Jumper / cardigan</a:t>
            </a:r>
          </a:p>
          <a:p>
            <a:pPr>
              <a:spcBef>
                <a:spcPts val="0"/>
              </a:spcBef>
            </a:pPr>
            <a:r>
              <a:rPr lang="en-GB" sz="2400" b="1" cap="none" dirty="0">
                <a:latin typeface="Calibri" panose="020F0502020204030204" pitchFamily="34" charset="0"/>
                <a:cs typeface="Calibri" panose="020F0502020204030204" pitchFamily="34" charset="0"/>
              </a:rPr>
              <a:t>Warm waterproof coat </a:t>
            </a:r>
            <a:r>
              <a:rPr lang="en-GB" cap="none" dirty="0">
                <a:latin typeface="Calibri" panose="020F0502020204030204" pitchFamily="34" charset="0"/>
                <a:cs typeface="Calibri" panose="020F0502020204030204" pitchFamily="34" charset="0"/>
              </a:rPr>
              <a:t>as we will be outside in all weathers</a:t>
            </a:r>
          </a:p>
          <a:p>
            <a:pPr>
              <a:spcBef>
                <a:spcPts val="0"/>
              </a:spcBef>
            </a:pPr>
            <a:r>
              <a:rPr lang="en-GB" sz="2400" b="1" cap="none" dirty="0">
                <a:latin typeface="Calibri" panose="020F0502020204030204" pitchFamily="34" charset="0"/>
                <a:cs typeface="Calibri" panose="020F0502020204030204" pitchFamily="34" charset="0"/>
              </a:rPr>
              <a:t>Wellies</a:t>
            </a:r>
            <a:r>
              <a:rPr lang="en-GB" cap="none" dirty="0">
                <a:latin typeface="Calibri" panose="020F0502020204030204" pitchFamily="34" charset="0"/>
                <a:cs typeface="Calibri" panose="020F0502020204030204" pitchFamily="34" charset="0"/>
              </a:rPr>
              <a:t> to keep in school please </a:t>
            </a:r>
          </a:p>
          <a:p>
            <a:pPr>
              <a:spcBef>
                <a:spcPts val="0"/>
              </a:spcBef>
            </a:pPr>
            <a:r>
              <a:rPr lang="en-GB" sz="2400" b="1" cap="none" dirty="0">
                <a:latin typeface="Calibri" panose="020F0502020204030204" pitchFamily="34" charset="0"/>
                <a:cs typeface="Calibri" panose="020F0502020204030204" pitchFamily="34" charset="0"/>
              </a:rPr>
              <a:t>PE Kit </a:t>
            </a:r>
            <a:r>
              <a:rPr lang="en-GB" cap="none" dirty="0">
                <a:latin typeface="Calibri" panose="020F0502020204030204" pitchFamily="34" charset="0"/>
                <a:cs typeface="Calibri" panose="020F0502020204030204" pitchFamily="34" charset="0"/>
              </a:rPr>
              <a:t>(to be worn to school on Tuesdays)</a:t>
            </a:r>
          </a:p>
          <a:p>
            <a:pPr marL="0" indent="0">
              <a:spcBef>
                <a:spcPts val="0"/>
              </a:spcBef>
              <a:buNone/>
            </a:pPr>
            <a:r>
              <a:rPr lang="en-GB" cap="none" dirty="0">
                <a:latin typeface="Calibri" panose="020F0502020204030204" pitchFamily="34" charset="0"/>
                <a:cs typeface="Calibri" panose="020F0502020204030204" pitchFamily="34" charset="0"/>
              </a:rPr>
              <a:t>      white T-shirt, black shorts or trousers and trainers/</a:t>
            </a:r>
            <a:r>
              <a:rPr lang="en-GB" cap="none" dirty="0" err="1">
                <a:latin typeface="Calibri" panose="020F0502020204030204" pitchFamily="34" charset="0"/>
                <a:cs typeface="Calibri" panose="020F0502020204030204" pitchFamily="34" charset="0"/>
              </a:rPr>
              <a:t>plimpsolls</a:t>
            </a:r>
            <a:r>
              <a:rPr lang="en-GB" cap="none" dirty="0">
                <a:latin typeface="Calibri" panose="020F0502020204030204" pitchFamily="34" charset="0"/>
                <a:cs typeface="Calibri" panose="020F0502020204030204" pitchFamily="34" charset="0"/>
              </a:rPr>
              <a:t> </a:t>
            </a:r>
          </a:p>
          <a:p>
            <a:pPr>
              <a:spcBef>
                <a:spcPts val="0"/>
              </a:spcBef>
            </a:pPr>
            <a:r>
              <a:rPr lang="en-GB" sz="2400" b="1" cap="none" dirty="0">
                <a:latin typeface="Calibri" panose="020F0502020204030204" pitchFamily="34" charset="0"/>
                <a:cs typeface="Calibri" panose="020F0502020204030204" pitchFamily="34" charset="0"/>
              </a:rPr>
              <a:t>Warm hat, scarf &amp; gloves </a:t>
            </a:r>
            <a:r>
              <a:rPr lang="en-GB" cap="none" dirty="0">
                <a:latin typeface="Calibri" panose="020F0502020204030204" pitchFamily="34" charset="0"/>
                <a:cs typeface="Calibri" panose="020F0502020204030204" pitchFamily="34" charset="0"/>
              </a:rPr>
              <a:t>for cold autumn / winter days</a:t>
            </a:r>
          </a:p>
          <a:p>
            <a:pPr>
              <a:spcBef>
                <a:spcPts val="0"/>
              </a:spcBef>
            </a:pPr>
            <a:r>
              <a:rPr lang="en-GB" sz="2400" b="1" cap="none" dirty="0">
                <a:latin typeface="Calibri" panose="020F0502020204030204" pitchFamily="34" charset="0"/>
                <a:cs typeface="Calibri" panose="020F0502020204030204" pitchFamily="34" charset="0"/>
              </a:rPr>
              <a:t>Sun cream </a:t>
            </a:r>
            <a:r>
              <a:rPr lang="en-GB" cap="none" dirty="0">
                <a:latin typeface="Calibri" panose="020F0502020204030204" pitchFamily="34" charset="0"/>
                <a:cs typeface="Calibri" panose="020F0502020204030204" pitchFamily="34" charset="0"/>
              </a:rPr>
              <a:t>(when needed - please apply </a:t>
            </a:r>
            <a:r>
              <a:rPr lang="en-GB" u="sng" cap="none" dirty="0">
                <a:latin typeface="Calibri" panose="020F0502020204030204" pitchFamily="34" charset="0"/>
                <a:cs typeface="Calibri" panose="020F0502020204030204" pitchFamily="34" charset="0"/>
              </a:rPr>
              <a:t>before</a:t>
            </a:r>
            <a:r>
              <a:rPr lang="en-GB" cap="none" dirty="0">
                <a:latin typeface="Calibri" panose="020F0502020204030204" pitchFamily="34" charset="0"/>
                <a:cs typeface="Calibri" panose="020F0502020204030204" pitchFamily="34" charset="0"/>
              </a:rPr>
              <a:t> coming to school as well as providing some for them to top up in the afternoon)</a:t>
            </a:r>
          </a:p>
          <a:p>
            <a:pPr>
              <a:spcBef>
                <a:spcPts val="0"/>
              </a:spcBef>
            </a:pPr>
            <a:r>
              <a:rPr lang="en-GB" sz="2400" b="1" cap="none" dirty="0">
                <a:latin typeface="Calibri" panose="020F0502020204030204" pitchFamily="34" charset="0"/>
                <a:cs typeface="Calibri" panose="020F0502020204030204" pitchFamily="34" charset="0"/>
              </a:rPr>
              <a:t>Sun hat </a:t>
            </a:r>
            <a:r>
              <a:rPr lang="en-GB" cap="none" dirty="0">
                <a:latin typeface="Calibri" panose="020F0502020204030204" pitchFamily="34" charset="0"/>
                <a:cs typeface="Calibri" panose="020F0502020204030204" pitchFamily="34" charset="0"/>
              </a:rPr>
              <a:t>during summer months </a:t>
            </a:r>
          </a:p>
          <a:p>
            <a:pPr>
              <a:spcBef>
                <a:spcPts val="0"/>
              </a:spcBef>
            </a:pPr>
            <a:r>
              <a:rPr lang="en-GB" sz="2500" b="1" cap="none" dirty="0">
                <a:latin typeface="Calibri" panose="020F0502020204030204" pitchFamily="34" charset="0"/>
                <a:cs typeface="Calibri" panose="020F0502020204030204" pitchFamily="34" charset="0"/>
              </a:rPr>
              <a:t>Book bag </a:t>
            </a:r>
            <a:r>
              <a:rPr lang="en-GB" cap="none" dirty="0">
                <a:latin typeface="Calibri" panose="020F0502020204030204" pitchFamily="34" charset="0"/>
                <a:cs typeface="Calibri" panose="020F0502020204030204" pitchFamily="34" charset="0"/>
              </a:rPr>
              <a:t>or good sized rucksack to carry letters and reading books, flash cards etc. </a:t>
            </a:r>
            <a:r>
              <a:rPr lang="en-GB" i="1" cap="none" dirty="0">
                <a:latin typeface="Calibri" panose="020F0502020204030204" pitchFamily="34" charset="0"/>
                <a:cs typeface="Calibri" panose="020F0502020204030204" pitchFamily="34" charset="0"/>
              </a:rPr>
              <a:t>These will be needed later in the year, but not necessary at the moment. So, to help your child organise their own belongings at this time it would help to only send lunch bag, water bottle and any daily supplies of pull-ups / nappies. </a:t>
            </a:r>
          </a:p>
          <a:p>
            <a:pPr marL="0" indent="0">
              <a:spcBef>
                <a:spcPts val="0"/>
              </a:spcBef>
              <a:buNone/>
            </a:pPr>
            <a:endParaRPr lang="en-GB" sz="2400" b="1" i="1" cap="none" dirty="0">
              <a:solidFill>
                <a:srgbClr val="FF0000"/>
              </a:solidFill>
              <a:latin typeface="Twinkl Cursive Looped" panose="02000000000000000000" pitchFamily="2" charset="0"/>
            </a:endParaRPr>
          </a:p>
          <a:p>
            <a:pPr>
              <a:spcBef>
                <a:spcPts val="0"/>
              </a:spcBef>
            </a:pPr>
            <a:endParaRPr lang="en-GB" sz="2200" cap="none" dirty="0">
              <a:solidFill>
                <a:schemeClr val="accent2">
                  <a:lumMod val="75000"/>
                </a:schemeClr>
              </a:solidFill>
              <a:latin typeface="Twinkl Cursive Looped" panose="02000000000000000000" pitchFamily="2" charset="0"/>
            </a:endParaRPr>
          </a:p>
        </p:txBody>
      </p:sp>
      <p:pic>
        <p:nvPicPr>
          <p:cNvPr id="4" name="Picture 3" descr="Related image"/>
          <p:cNvPicPr/>
          <p:nvPr/>
        </p:nvPicPr>
        <p:blipFill rotWithShape="1">
          <a:blip r:embed="rId2" cstate="print">
            <a:extLst>
              <a:ext uri="{BEBA8EAE-BF5A-486C-A8C5-ECC9F3942E4B}">
                <a14:imgProps xmlns:a14="http://schemas.microsoft.com/office/drawing/2010/main">
                  <a14:imgLayer r:embed="rId3">
                    <a14:imgEffect>
                      <a14:backgroundRemoval t="3075" b="88580" l="18340" r="80545"/>
                    </a14:imgEffect>
                  </a14:imgLayer>
                </a14:imgProps>
              </a:ext>
              <a:ext uri="{28A0092B-C50C-407E-A947-70E740481C1C}">
                <a14:useLocalDpi xmlns:a14="http://schemas.microsoft.com/office/drawing/2010/main" val="0"/>
              </a:ext>
            </a:extLst>
          </a:blip>
          <a:srcRect l="13148" r="14812" b="6332"/>
          <a:stretch/>
        </p:blipFill>
        <p:spPr bwMode="auto">
          <a:xfrm>
            <a:off x="7452320" y="5551012"/>
            <a:ext cx="1402030" cy="11160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467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83513" y="116632"/>
            <a:ext cx="2883763" cy="2883763"/>
          </a:xfrm>
        </p:spPr>
      </p:pic>
      <p:sp>
        <p:nvSpPr>
          <p:cNvPr id="8" name="Content Placeholder 2"/>
          <p:cNvSpPr txBox="1">
            <a:spLocks/>
          </p:cNvSpPr>
          <p:nvPr/>
        </p:nvSpPr>
        <p:spPr>
          <a:xfrm>
            <a:off x="709853" y="3000395"/>
            <a:ext cx="7631084" cy="33089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cap="none" dirty="0">
                <a:latin typeface="Calibri" panose="020F0502020204030204" pitchFamily="34" charset="0"/>
                <a:cs typeface="Calibri" panose="020F0502020204030204" pitchFamily="34" charset="0"/>
              </a:rPr>
              <a:t>This is how we build up a record or your child’s learning throughout the year by uploading comments, photos and videos etc</a:t>
            </a:r>
          </a:p>
          <a:p>
            <a:r>
              <a:rPr lang="en-GB" cap="none" dirty="0">
                <a:latin typeface="Calibri" panose="020F0502020204030204" pitchFamily="34" charset="0"/>
                <a:cs typeface="Calibri" panose="020F0502020204030204" pitchFamily="34" charset="0"/>
              </a:rPr>
              <a:t>We need your permission to be able to do this, so please ensure you return the form.</a:t>
            </a:r>
          </a:p>
          <a:p>
            <a:r>
              <a:rPr lang="en-GB" cap="none" dirty="0">
                <a:latin typeface="Calibri" panose="020F0502020204030204" pitchFamily="34" charset="0"/>
                <a:cs typeface="Calibri" panose="020F0502020204030204" pitchFamily="34" charset="0"/>
              </a:rPr>
              <a:t>We will endeavour to upload at least two observations of your child per week</a:t>
            </a:r>
          </a:p>
          <a:p>
            <a:r>
              <a:rPr lang="en-GB" cap="none" dirty="0">
                <a:latin typeface="Calibri" panose="020F0502020204030204" pitchFamily="34" charset="0"/>
                <a:cs typeface="Calibri" panose="020F0502020204030204" pitchFamily="34" charset="0"/>
              </a:rPr>
              <a:t>You can access this to see snapshots of what your child is doing at school</a:t>
            </a:r>
          </a:p>
          <a:p>
            <a:r>
              <a:rPr lang="en-GB" cap="none" dirty="0">
                <a:latin typeface="Calibri" panose="020F0502020204030204" pitchFamily="34" charset="0"/>
                <a:cs typeface="Calibri" panose="020F0502020204030204" pitchFamily="34" charset="0"/>
              </a:rPr>
              <a:t>It would be great if you could add your own comments and observations too (photos, videos or just a short note), so we can see what your child is doing at home</a:t>
            </a:r>
          </a:p>
          <a:p>
            <a:pPr marL="0" indent="0">
              <a:spcBef>
                <a:spcPts val="0"/>
              </a:spcBef>
              <a:buFont typeface="Arial" panose="020B0604020202020204" pitchFamily="34" charset="0"/>
              <a:buNone/>
            </a:pPr>
            <a:endParaRPr lang="en-GB" sz="2200" cap="none" dirty="0">
              <a:solidFill>
                <a:schemeClr val="accent2">
                  <a:lumMod val="75000"/>
                </a:schemeClr>
              </a:solidFill>
              <a:latin typeface="Twinkl Cursive Looped" panose="02000000000000000000" pitchFamily="2" charset="0"/>
            </a:endParaRPr>
          </a:p>
        </p:txBody>
      </p:sp>
    </p:spTree>
    <p:extLst>
      <p:ext uri="{BB962C8B-B14F-4D97-AF65-F5344CB8AC3E}">
        <p14:creationId xmlns:p14="http://schemas.microsoft.com/office/powerpoint/2010/main" val="387798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p:spPr>
        <p:txBody>
          <a:bodyPr>
            <a:normAutofit/>
          </a:bodyPr>
          <a:lstStyle/>
          <a:p>
            <a:r>
              <a:rPr lang="en-GB" dirty="0">
                <a:solidFill>
                  <a:schemeClr val="accent2">
                    <a:lumMod val="75000"/>
                  </a:schemeClr>
                </a:solidFill>
                <a:latin typeface="AvantGarde" pitchFamily="34" charset="0"/>
              </a:rPr>
              <a:t>EYFS </a:t>
            </a:r>
            <a:r>
              <a:rPr lang="en-GB" sz="2400" dirty="0">
                <a:solidFill>
                  <a:schemeClr val="accent2">
                    <a:lumMod val="75000"/>
                  </a:schemeClr>
                </a:solidFill>
                <a:latin typeface="AvantGarde" pitchFamily="34" charset="0"/>
              </a:rPr>
              <a:t>- Early Years Foundation Stage</a:t>
            </a:r>
          </a:p>
        </p:txBody>
      </p:sp>
      <p:pic>
        <p:nvPicPr>
          <p:cNvPr id="5" name="Content Placeholder 3"/>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352" t="3325" r="2420" b="4550"/>
          <a:stretch/>
        </p:blipFill>
        <p:spPr>
          <a:xfrm>
            <a:off x="467544" y="2348880"/>
            <a:ext cx="8208912" cy="4248472"/>
          </a:xfrm>
        </p:spPr>
      </p:pic>
      <p:sp>
        <p:nvSpPr>
          <p:cNvPr id="3" name="TextBox 2">
            <a:extLst>
              <a:ext uri="{FF2B5EF4-FFF2-40B4-BE49-F238E27FC236}">
                <a16:creationId xmlns:a16="http://schemas.microsoft.com/office/drawing/2014/main" id="{FAF70B0C-EC46-C84C-B433-F5D26602C4E1}"/>
              </a:ext>
            </a:extLst>
          </p:cNvPr>
          <p:cNvSpPr txBox="1"/>
          <p:nvPr/>
        </p:nvSpPr>
        <p:spPr>
          <a:xfrm>
            <a:off x="611560" y="1484784"/>
            <a:ext cx="8064896" cy="877163"/>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3 Characteristics of Effective Learning</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7 Areas of learning</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17 Early Learning Goals</a:t>
            </a:r>
          </a:p>
        </p:txBody>
      </p:sp>
    </p:spTree>
    <p:extLst>
      <p:ext uri="{BB962C8B-B14F-4D97-AF65-F5344CB8AC3E}">
        <p14:creationId xmlns:p14="http://schemas.microsoft.com/office/powerpoint/2010/main" val="53474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5063-C315-A64C-A0CF-D208B543A9F7}"/>
              </a:ext>
            </a:extLst>
          </p:cNvPr>
          <p:cNvSpPr>
            <a:spLocks noGrp="1"/>
          </p:cNvSpPr>
          <p:nvPr>
            <p:ph type="title"/>
          </p:nvPr>
        </p:nvSpPr>
        <p:spPr/>
        <p:txBody>
          <a:bodyPr/>
          <a:lstStyle/>
          <a:p>
            <a:r>
              <a:rPr lang="en-US" dirty="0">
                <a:solidFill>
                  <a:schemeClr val="accent2">
                    <a:lumMod val="75000"/>
                  </a:schemeClr>
                </a:solidFill>
                <a:latin typeface="AvantGarde" pitchFamily="34" charset="0"/>
              </a:rPr>
              <a:t>The term ahead</a:t>
            </a:r>
          </a:p>
        </p:txBody>
      </p:sp>
      <p:sp>
        <p:nvSpPr>
          <p:cNvPr id="3" name="Content Placeholder 2">
            <a:extLst>
              <a:ext uri="{FF2B5EF4-FFF2-40B4-BE49-F238E27FC236}">
                <a16:creationId xmlns:a16="http://schemas.microsoft.com/office/drawing/2014/main" id="{605490A9-CBEE-E045-8D5A-D38F39925C8C}"/>
              </a:ext>
            </a:extLst>
          </p:cNvPr>
          <p:cNvSpPr>
            <a:spLocks noGrp="1"/>
          </p:cNvSpPr>
          <p:nvPr>
            <p:ph sz="quarter" idx="13"/>
          </p:nvPr>
        </p:nvSpPr>
        <p:spPr>
          <a:xfrm>
            <a:off x="685330" y="2060849"/>
            <a:ext cx="7772870" cy="3730352"/>
          </a:xfrm>
        </p:spPr>
        <p:txBody>
          <a:bodyPr>
            <a:normAutofit lnSpcReduction="10000"/>
          </a:bodyPr>
          <a:lstStyle/>
          <a:p>
            <a:pPr marL="0" indent="0">
              <a:buNone/>
            </a:pPr>
            <a:r>
              <a:rPr lang="en-US" sz="2400" cap="none" dirty="0">
                <a:latin typeface="Calibri" panose="020F0502020204030204" pitchFamily="34" charset="0"/>
                <a:cs typeface="Calibri" panose="020F0502020204030204" pitchFamily="34" charset="0"/>
              </a:rPr>
              <a:t>Our ‘Big Question’ for this term is ‘</a:t>
            </a:r>
            <a:r>
              <a:rPr lang="en-US" sz="2400" b="1" cap="none" dirty="0">
                <a:latin typeface="Calibri" panose="020F0502020204030204" pitchFamily="34" charset="0"/>
                <a:cs typeface="Calibri" panose="020F0502020204030204" pitchFamily="34" charset="0"/>
              </a:rPr>
              <a:t>What’s the Story?</a:t>
            </a:r>
            <a:r>
              <a:rPr lang="en-US" sz="2400" cap="none" dirty="0">
                <a:latin typeface="Calibri" panose="020F0502020204030204" pitchFamily="34" charset="0"/>
                <a:cs typeface="Calibri" panose="020F0502020204030204" pitchFamily="34" charset="0"/>
              </a:rPr>
              <a:t>’ </a:t>
            </a:r>
          </a:p>
          <a:p>
            <a:pPr marL="0" indent="0">
              <a:buNone/>
            </a:pPr>
            <a:r>
              <a:rPr lang="en-US" sz="2400" cap="none" dirty="0">
                <a:latin typeface="Calibri" panose="020F0502020204030204" pitchFamily="34" charset="0"/>
                <a:cs typeface="Calibri" panose="020F0502020204030204" pitchFamily="34" charset="0"/>
              </a:rPr>
              <a:t>Over the coming weeks we will discuss:</a:t>
            </a:r>
          </a:p>
          <a:p>
            <a:pPr lvl="1"/>
            <a:r>
              <a:rPr lang="en-US" sz="2200" cap="none" dirty="0">
                <a:latin typeface="Calibri" panose="020F0502020204030204" pitchFamily="34" charset="0"/>
                <a:cs typeface="Calibri" panose="020F0502020204030204" pitchFamily="34" charset="0"/>
              </a:rPr>
              <a:t>Me and my family</a:t>
            </a:r>
          </a:p>
          <a:p>
            <a:pPr lvl="1"/>
            <a:r>
              <a:rPr lang="en-US" sz="2200" cap="none" dirty="0">
                <a:latin typeface="Calibri" panose="020F0502020204030204" pitchFamily="34" charset="0"/>
                <a:cs typeface="Calibri" panose="020F0502020204030204" pitchFamily="34" charset="0"/>
              </a:rPr>
              <a:t>All the things I love doing</a:t>
            </a:r>
          </a:p>
          <a:p>
            <a:pPr lvl="1"/>
            <a:r>
              <a:rPr lang="en-US" sz="2200" cap="none" dirty="0">
                <a:latin typeface="Calibri" panose="020F0502020204030204" pitchFamily="34" charset="0"/>
                <a:cs typeface="Calibri" panose="020F0502020204030204" pitchFamily="34" charset="0"/>
              </a:rPr>
              <a:t>How I grow</a:t>
            </a:r>
          </a:p>
          <a:p>
            <a:pPr lvl="1"/>
            <a:r>
              <a:rPr lang="en-US" sz="2200" cap="none" dirty="0">
                <a:latin typeface="Calibri" panose="020F0502020204030204" pitchFamily="34" charset="0"/>
                <a:cs typeface="Calibri" panose="020F0502020204030204" pitchFamily="34" charset="0"/>
              </a:rPr>
              <a:t>What’s inside my body</a:t>
            </a:r>
          </a:p>
          <a:p>
            <a:pPr lvl="1"/>
            <a:r>
              <a:rPr lang="en-US" sz="2200" cap="none" dirty="0">
                <a:latin typeface="Calibri" panose="020F0502020204030204" pitchFamily="34" charset="0"/>
                <a:cs typeface="Calibri" panose="020F0502020204030204" pitchFamily="34" charset="0"/>
              </a:rPr>
              <a:t>Where we live</a:t>
            </a:r>
          </a:p>
          <a:p>
            <a:pPr lvl="1"/>
            <a:r>
              <a:rPr lang="en-US" sz="2200" cap="none" dirty="0">
                <a:latin typeface="Calibri" panose="020F0502020204030204" pitchFamily="34" charset="0"/>
                <a:cs typeface="Calibri" panose="020F0502020204030204" pitchFamily="34" charset="0"/>
              </a:rPr>
              <a:t>Our new friends </a:t>
            </a:r>
          </a:p>
        </p:txBody>
      </p:sp>
    </p:spTree>
    <p:extLst>
      <p:ext uri="{BB962C8B-B14F-4D97-AF65-F5344CB8AC3E}">
        <p14:creationId xmlns:p14="http://schemas.microsoft.com/office/powerpoint/2010/main" val="264251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5063-C315-A64C-A0CF-D208B543A9F7}"/>
              </a:ext>
            </a:extLst>
          </p:cNvPr>
          <p:cNvSpPr>
            <a:spLocks noGrp="1"/>
          </p:cNvSpPr>
          <p:nvPr>
            <p:ph type="title"/>
          </p:nvPr>
        </p:nvSpPr>
        <p:spPr/>
        <p:txBody>
          <a:bodyPr/>
          <a:lstStyle/>
          <a:p>
            <a:r>
              <a:rPr lang="en-US" dirty="0">
                <a:solidFill>
                  <a:schemeClr val="accent2">
                    <a:lumMod val="75000"/>
                  </a:schemeClr>
                </a:solidFill>
                <a:latin typeface="AvantGarde" pitchFamily="34" charset="0"/>
              </a:rPr>
              <a:t>The term ahead</a:t>
            </a:r>
          </a:p>
        </p:txBody>
      </p:sp>
      <p:pic>
        <p:nvPicPr>
          <p:cNvPr id="6" name="Picture 5">
            <a:extLst>
              <a:ext uri="{FF2B5EF4-FFF2-40B4-BE49-F238E27FC236}">
                <a16:creationId xmlns:a16="http://schemas.microsoft.com/office/drawing/2014/main" id="{473F1ED3-3AC4-4D6E-BD63-FE49FEDE7ACE}"/>
              </a:ext>
            </a:extLst>
          </p:cNvPr>
          <p:cNvPicPr>
            <a:picLocks noChangeAspect="1"/>
          </p:cNvPicPr>
          <p:nvPr/>
        </p:nvPicPr>
        <p:blipFill>
          <a:blip r:embed="rId2"/>
          <a:stretch>
            <a:fillRect/>
          </a:stretch>
        </p:blipFill>
        <p:spPr>
          <a:xfrm>
            <a:off x="0" y="195242"/>
            <a:ext cx="9144000" cy="6467516"/>
          </a:xfrm>
          <a:prstGeom prst="rect">
            <a:avLst/>
          </a:prstGeom>
        </p:spPr>
      </p:pic>
    </p:spTree>
    <p:extLst>
      <p:ext uri="{BB962C8B-B14F-4D97-AF65-F5344CB8AC3E}">
        <p14:creationId xmlns:p14="http://schemas.microsoft.com/office/powerpoint/2010/main" val="307138177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Ion Boardroom</Template>
  <TotalTime>6162</TotalTime>
  <Words>1233</Words>
  <Application>Microsoft Office PowerPoint</Application>
  <PresentationFormat>On-screen Show (4:3)</PresentationFormat>
  <Paragraphs>139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AvantGarde</vt:lpstr>
      <vt:lpstr>Calibri</vt:lpstr>
      <vt:lpstr>Times New Roman</vt:lpstr>
      <vt:lpstr>Tw Cen MT</vt:lpstr>
      <vt:lpstr>Twinkl Cursive Looped</vt:lpstr>
      <vt:lpstr>Droplet</vt:lpstr>
      <vt:lpstr>PowerPoint Presentation</vt:lpstr>
      <vt:lpstr>The Early Years Team</vt:lpstr>
      <vt:lpstr>Start of the day</vt:lpstr>
      <vt:lpstr>Daily Routine</vt:lpstr>
      <vt:lpstr>What do they need?</vt:lpstr>
      <vt:lpstr>PowerPoint Presentation</vt:lpstr>
      <vt:lpstr>EYFS - Early Years Foundation Stage</vt:lpstr>
      <vt:lpstr>The term ahead</vt:lpstr>
      <vt:lpstr>The term ahead</vt:lpstr>
      <vt:lpstr>Phonics and reading</vt:lpstr>
      <vt:lpstr>Reading in Reception</vt:lpstr>
      <vt:lpstr>Behaviour</vt:lpstr>
      <vt:lpstr>Communication</vt:lpstr>
    </vt:vector>
  </TitlesOfParts>
  <Company>RBC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Stanbrook</dc:creator>
  <cp:lastModifiedBy>Drew Price</cp:lastModifiedBy>
  <cp:revision>56</cp:revision>
  <dcterms:created xsi:type="dcterms:W3CDTF">2013-09-18T11:39:59Z</dcterms:created>
  <dcterms:modified xsi:type="dcterms:W3CDTF">2020-09-06T10:02:10Z</dcterms:modified>
</cp:coreProperties>
</file>